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70" r:id="rId3"/>
    <p:sldId id="257" r:id="rId4"/>
    <p:sldId id="285" r:id="rId5"/>
    <p:sldId id="287" r:id="rId6"/>
    <p:sldId id="286" r:id="rId7"/>
    <p:sldId id="258" r:id="rId8"/>
    <p:sldId id="259" r:id="rId9"/>
    <p:sldId id="261" r:id="rId10"/>
    <p:sldId id="266" r:id="rId11"/>
    <p:sldId id="267" r:id="rId12"/>
    <p:sldId id="262" r:id="rId13"/>
    <p:sldId id="269" r:id="rId14"/>
    <p:sldId id="265" r:id="rId15"/>
    <p:sldId id="264" r:id="rId16"/>
    <p:sldId id="268" r:id="rId17"/>
    <p:sldId id="271" r:id="rId18"/>
    <p:sldId id="272" r:id="rId19"/>
    <p:sldId id="273" r:id="rId20"/>
    <p:sldId id="274" r:id="rId21"/>
    <p:sldId id="275" r:id="rId22"/>
    <p:sldId id="28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9" r:id="rId32"/>
    <p:sldId id="288" r:id="rId33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örkem Güngör" initials="GG" lastIdx="1" clrIdx="0">
    <p:extLst>
      <p:ext uri="{19B8F6BF-5375-455C-9EA6-DF929625EA0E}">
        <p15:presenceInfo xmlns:p15="http://schemas.microsoft.com/office/powerpoint/2012/main" userId="Görkem Güngö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5037" autoAdjust="0"/>
  </p:normalViewPr>
  <p:slideViewPr>
    <p:cSldViewPr snapToGrid="0">
      <p:cViewPr varScale="1">
        <p:scale>
          <a:sx n="77" d="100"/>
          <a:sy n="77" d="100"/>
        </p:scale>
        <p:origin x="109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83773-C69E-463F-A6E6-E533FFE63908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D011F-53FD-4C46-82A0-09936969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17/9781009157896.00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unfccc.int/kyoto_protocol/mechanisms/clean_development_mechanism/items/2718.php" TargetMode="External"/><Relationship Id="rId13" Type="http://schemas.openxmlformats.org/officeDocument/2006/relationships/hyperlink" Target="http://unfccc.int/focus/mitigation/items/7169.php" TargetMode="External"/><Relationship Id="rId18" Type="http://schemas.openxmlformats.org/officeDocument/2006/relationships/hyperlink" Target="http://www.gcfund.org/home.html" TargetMode="External"/><Relationship Id="rId3" Type="http://schemas.openxmlformats.org/officeDocument/2006/relationships/hyperlink" Target="http://www.cbd.int/" TargetMode="External"/><Relationship Id="rId21" Type="http://schemas.openxmlformats.org/officeDocument/2006/relationships/hyperlink" Target="http://unfccc.int/bodies/body/6645.php" TargetMode="External"/><Relationship Id="rId7" Type="http://schemas.openxmlformats.org/officeDocument/2006/relationships/hyperlink" Target="http://unfccc.int/kyoto_protocol/mechanisms/emissions_trading/items/2731.php" TargetMode="External"/><Relationship Id="rId12" Type="http://schemas.openxmlformats.org/officeDocument/2006/relationships/hyperlink" Target="http://unfccc.int/key_documents/bali_road_map/items/6447.php" TargetMode="External"/><Relationship Id="rId17" Type="http://schemas.openxmlformats.org/officeDocument/2006/relationships/hyperlink" Target="http://unfccc.int/key_steps/cancun_agreements/items/6132.php" TargetMode="External"/><Relationship Id="rId25" Type="http://schemas.openxmlformats.org/officeDocument/2006/relationships/hyperlink" Target="http://unfccc.int/adaptation/workstreams/loss_and_damage/items/6056.php" TargetMode="External"/><Relationship Id="rId2" Type="http://schemas.openxmlformats.org/officeDocument/2006/relationships/slide" Target="../slides/slide4.xml"/><Relationship Id="rId16" Type="http://schemas.openxmlformats.org/officeDocument/2006/relationships/hyperlink" Target="http://unfccc.int/focus/finance/items/7001.php" TargetMode="External"/><Relationship Id="rId20" Type="http://schemas.openxmlformats.org/officeDocument/2006/relationships/hyperlink" Target="http://unfccc.int/adaptation/items/5852.php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unfccc.int/kyoto_protocol/items/2830.php" TargetMode="External"/><Relationship Id="rId11" Type="http://schemas.openxmlformats.org/officeDocument/2006/relationships/hyperlink" Target="https://www3.unfccc.int/pls/apex/f?p=333:1:2113146557358306" TargetMode="External"/><Relationship Id="rId24" Type="http://schemas.openxmlformats.org/officeDocument/2006/relationships/hyperlink" Target="http://unfccc.int/methods/redd/items/7377.php" TargetMode="External"/><Relationship Id="rId5" Type="http://schemas.openxmlformats.org/officeDocument/2006/relationships/hyperlink" Target="http://unfccc.int/cop7/documents/accords_draft.pdf" TargetMode="External"/><Relationship Id="rId15" Type="http://schemas.openxmlformats.org/officeDocument/2006/relationships/hyperlink" Target="http://unfccc.int/focus/technology/items/7000.php" TargetMode="External"/><Relationship Id="rId23" Type="http://schemas.openxmlformats.org/officeDocument/2006/relationships/hyperlink" Target="http://unfccc.int/key_steps/warsaw_outcomes/items/8006.php" TargetMode="External"/><Relationship Id="rId10" Type="http://schemas.openxmlformats.org/officeDocument/2006/relationships/hyperlink" Target="http://unfccc.int/bodies/body/6399.php" TargetMode="External"/><Relationship Id="rId19" Type="http://schemas.openxmlformats.org/officeDocument/2006/relationships/hyperlink" Target="http://unfccc.int/ttclear/templates/render_cms_page?TEM_home" TargetMode="External"/><Relationship Id="rId4" Type="http://schemas.openxmlformats.org/officeDocument/2006/relationships/hyperlink" Target="http://www.unccd.int/en/Pages/default.aspx" TargetMode="External"/><Relationship Id="rId9" Type="http://schemas.openxmlformats.org/officeDocument/2006/relationships/hyperlink" Target="http://unfccc.int/kyoto_protocol/mechanisms/joint_implementation/items/1674.php" TargetMode="External"/><Relationship Id="rId14" Type="http://schemas.openxmlformats.org/officeDocument/2006/relationships/hyperlink" Target="http://unfccc.int/focus/adaptation/items/6999.php" TargetMode="External"/><Relationship Id="rId22" Type="http://schemas.openxmlformats.org/officeDocument/2006/relationships/hyperlink" Target="http://unfccc.int/kyoto_protocol/doha_amendment/items/7362.php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https://www.ipcc.ch/2022/02/28/pr-wgii-ar6/</a:t>
            </a:r>
          </a:p>
          <a:p>
            <a:r>
              <a:rPr lang="tr-TR" dirty="0"/>
              <a:t>https://www.iddri.org/en/publications-and-events/blog-post/what-does-recent-ipcc-report-say-about-imperative-adapt-climate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15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Uğur Soytaş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05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https://www.ipcc.ch/site/assets/uploads/sites/2/2019/06/SR15_Headline-statements.pdf</a:t>
            </a:r>
          </a:p>
          <a:p>
            <a:r>
              <a:rPr lang="tr-TR" dirty="0"/>
              <a:t>https://data.ece.iiasa.ac.at/iamc-1.5c-explorer/#/workspaces/2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2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https://europeanclimate.org/resources/delivering-eu-energy-security-through-climate-action/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47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Basaran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Dogru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Balcik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Ulugtekin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N.,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Goksel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Sozen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(2015).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renewable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Turkey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82–94. https://doi.org/10.1016/j.envsci.2014.08.016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51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https://themasites.pbl.nl/o/climate-ndc-policies-tool/</a:t>
            </a:r>
          </a:p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Hof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F., den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Elzen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G.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Admiraal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Roelfsema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Gernaat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E. H. J.,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Vuuren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P. (2017).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abatement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Nationally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°C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1.5 °C.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30–40. https://doi.org/10.1016/j.envsci.2017.02.008</a:t>
            </a:r>
          </a:p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Rogelj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Meinshausen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Zilliacus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J. J.,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(2017).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Paris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uncertainties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Communications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(1), 15748. https://doi.org/10.1038/ncomms15748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52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Fragkos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Fragkiadakis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Paroussos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Pierfederici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Vishwanathan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Köberle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Iyer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He, C.-M. M.,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Oshiro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(2018).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462–473. https://doi.org/10.1016/j.enpol.2018.04.002</a:t>
            </a:r>
          </a:p>
          <a:p>
            <a:endParaRPr lang="tr-TR" dirty="0"/>
          </a:p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Duscha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Denishchenkova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Wachsmuth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(2019).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Achievability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Paris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EU: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demand-side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budget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161–174. https://doi.org/10.1080/14693062.2018.1471385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73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Fragkos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Fragkiadakis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Paroussos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Pierfederici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Vishwanathan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Köberle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Iyer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He, C.-M. M.,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Oshiro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(2018).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462–473. https://doi.org/10.1016/j.enpol.2018.04.002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Giannousakis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Baumstark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Kriegler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 (2020). En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China’s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mid-century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versus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(10), 1274–1289. https://doi.org/10.1080/14693062.2020.1798734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82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Fragkos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Fragkiadakis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Paroussos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Pierfederici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Vishwanathan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Köberle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Iyer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He, C.-M. M.,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Oshiro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(2018).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462–473. https://doi.org/10.1016/j.enpol.2018.04.002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Wehnert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 (2019). Is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India’s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nationally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275–282. https://doi.org/10.1080/14693062.2018.1503154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28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Fragkos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Fragkiadakis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Paroussos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Pierfederici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Vishwanathan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Köberle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Iyer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He, C.-M. M.,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Oshiro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(2018).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462–473. https://doi.org/10.1016/j.enpol.2018.04.002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Lindner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Pollitt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Mercure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F.,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Edwards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R.,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Viñuales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E. (2020).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Mainstreaming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-Energy-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Nexus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nationally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Brazil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163–178. https://doi.org/10.1080/14693062.2019.1696736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Rochedo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R. R.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Soares-Filho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Schaeffer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Szklo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F. P.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Koberle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Rajão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(2018).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bargaining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Brazil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(8), 695–698. https://doi.org/10.1038/s41558-018-0213-y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89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Fragkos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Fragkiadakis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Paroussos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Pierfederici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Vishwanathan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Köberle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Iyer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He, C.-M. M.,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Oshiro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(2018).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462–473. https://doi.org/10.1016/j.enpol.2018.04.002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Anderson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Fischbeck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(2018).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Paris? CO 2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Plan.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(5), 2432–2433. https://doi.org/10.1021/acs.est.8b00407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(2019).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partisanship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Elite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United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2018), 143–150. https://doi.org/10.1016/j.erss.2018.11.020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3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SPM.1 in IPCC, 2021: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Policymakers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2021: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Sixth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Report of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Intergovernmental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on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[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Masson-Delmotte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P.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Pirani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S.L.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Connors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Péan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Berger, N.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Goldfarb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M.I.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Gomis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Huang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Leitzell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Lonnoy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J.B.R.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Matthews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T.K.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Maycock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Waterfield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 Yelekçi, R.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Zhou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.)]. Cambridge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Cambridge, UK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York, NY,USA,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3−32, doi:</a:t>
            </a:r>
            <a:r>
              <a:rPr lang="tr-T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10.1017/9781009157896.001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39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Silva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Fujimori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Kainuma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(2019).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Implications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Japan’s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relevance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uncertain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nuclear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(9), 1117–1131. https://doi.org/10.1080/14693062.2019.1634507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01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Sprake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Vagapov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Lupin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Anuchin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(2017).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Housing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feasibility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2050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 Internet Technologies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Applications (ITA)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September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137–142. https://doi.org/10.1109/ITECHA.2017.8101925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1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http://www.eseslab.com/ESsensePages/CAES-page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29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62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https://www.sciencedirect.com/topics/engineering/power-to-gas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23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https://www.iberdrola.com/sustainability/investments-green-bonds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1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https://unfccc.int/timeline/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UNFCCC has two sister Conventions also agreed in Rio,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UN Convention on Biological Diversity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Convention to Combat Desertification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seventh Conference of the Parties results 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Marrakesh Accords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setting the stage for ratification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Kyoto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would formalize agreement on operational rules for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International Emissions Trading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Clean Development Mechanism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Joint Implementation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along with a compliance regime and accounting procedures.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twelfth Conference of the Parties held in Kenya, the Subsidiary Body for Scientific and Technological Advice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SBSTA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mandated to undertake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address impacts, vulnerability and adaptation to climate change - the Nairobi Work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NWP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activities are ongoing.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thirteenth Conference of the Parties adopts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Bali Road Map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the Bali Action Plan, charting the course for a new negotiating process to address climate change. The Plan has five main categories: shared vision,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mitigation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/>
              </a:rPr>
              <a:t>adaptation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/>
              </a:rPr>
              <a:t>technology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/>
              </a:rPr>
              <a:t>financing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sixteenth Conference of the Parties results 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/>
              </a:rPr>
              <a:t>Cancun Agreements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comprehensive package by governments to assist developing nations in dealing with climate change.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/>
              </a:rPr>
              <a:t>Green Climate Fund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/>
              </a:rPr>
              <a:t>Technology Mechanism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/>
              </a:rPr>
              <a:t>Cancun Adaptation Framework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established.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seventeenth Conference of the Parties, governments commit to a new universal climate change agreement by 2015 for the period beyond 2020, leading to the launch of the Ad Hoc Working Group on the Durban Platform for Enhanced Action 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/>
              </a:rPr>
              <a:t>ADP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eighteenth Conference of the Parties, governments agree to speedily work toward a universal climate change agreement by 2015 and to find ways to scale up efforts before 2020 beyond existing pledges to curb emissions. They also adopt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/>
              </a:rPr>
              <a:t>Doha Amendment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launching a second commitment period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Kyoto Protocol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nineteenth Conference of the Parties produces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/>
              </a:rPr>
              <a:t>Warsaw Outcomes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a rulebook for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/>
              </a:rPr>
              <a:t>reducing emissions from deforestation and forest degradation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a mechanism to address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/>
              </a:rPr>
              <a:t>loss and damage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caused by long-term climate change impacts.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dirty="0"/>
              <a:t>https://blogs.worldbank.org/eastasiapacific/working-together-understand-climate-change-risks-fiji</a:t>
            </a:r>
          </a:p>
          <a:p>
            <a:r>
              <a:rPr lang="tr-TR" dirty="0"/>
              <a:t>https://www.herald.co.zw/cop-21-adopts-paris-agreement-but-little-cheer-for-africa/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9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Osesm-tuwien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1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https://seors.unfccc.int/applications/seors/attachments/get_attachment?code=TY1H234DTG1HX0DK676QYVWQ8EDKKTH6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9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IPCC, 2022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Policymakers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2022: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III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Sixth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Report of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Intergovernmental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on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[P.R.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Shukla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Slade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Al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Khourdajie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Diemen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McCollum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Pathak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Vyas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Fradera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Belkacemi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Hasija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Lisboa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Luz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Malley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.)]. Cambridge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Cambridge, UK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York, NY, USA.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10.1017/9781009157926.001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4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https://climateanalytics.org/briefings/why-using-20-year-global-warming-potentials-gwps-for-emission-targets-is-a-very-bad-idea-for-climate-policy/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Gruber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Galloway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N. (2008). An Earth-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nitrogen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451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(7176), 293–296. https://doi.org/10.1038/nature06592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1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Gambhir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Drouet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McCollum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Bernie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Hawkes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Havlik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Bosetti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Havlik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Bernie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Drouet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Napp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Gambhir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McCollum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Bosetti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…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(2017).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Feasibility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Long-Term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(1), 89. https://doi.org/10.3390/en10010089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8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https://unctad.org/news/war-ukraine-threatens-unleash-unprecedented-wave-global-hunger-and-destitution</a:t>
            </a:r>
          </a:p>
          <a:p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Byers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Edward,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Volker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Kriegler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Elmar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Keywan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Schaeffer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Roberto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Kikstra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Jarmo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Lamboll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Robin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Nicholls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Zebedee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Sandstad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Smith,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Wijst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Kaj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Lecocq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Franck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Portugal-Pereira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Joana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Saheb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Yamina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Stromann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Winkler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Harald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Auer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Cornelia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Brutschin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Elina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Lepault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Claire, …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Skeie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Ragnhild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(2022). AR6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(1.0) [Data set]. </a:t>
            </a:r>
            <a:r>
              <a:rPr lang="tr-T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Zenodo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https://doi.org/10.5281/zenodo.5886912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3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2 PowerPoint title banner_v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3716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87680" y="4350077"/>
            <a:ext cx="11216640" cy="9144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487680" y="3108958"/>
            <a:ext cx="11216640" cy="914401"/>
          </a:xfrm>
        </p:spPr>
        <p:txBody>
          <a:bodyPr anchor="t"/>
          <a:lstStyle>
            <a:lvl1pPr algn="ctr"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0" y="5342818"/>
            <a:ext cx="12192000" cy="151518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indent="-219075"/>
            <a:endParaRPr lang="en-US" sz="180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AF34F12-6531-4803-A86E-3D09C7C2D6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8" y="1694266"/>
            <a:ext cx="3153103" cy="8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371600"/>
            <a:ext cx="11216640" cy="49377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2011680"/>
            <a:ext cx="11216640" cy="1371600"/>
          </a:xfrm>
        </p:spPr>
        <p:txBody>
          <a:bodyPr anchor="ctr"/>
          <a:lstStyle>
            <a:lvl1pPr algn="ctr">
              <a:defRPr sz="3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3383280"/>
            <a:ext cx="11216640" cy="1554480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</p:spTree>
    <p:extLst>
      <p:ext uri="{BB962C8B-B14F-4D97-AF65-F5344CB8AC3E}">
        <p14:creationId xmlns:p14="http://schemas.microsoft.com/office/powerpoint/2010/main" val="161521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880"/>
            <a:ext cx="11216640" cy="9144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9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Başlık v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87680" y="1371600"/>
            <a:ext cx="11216640" cy="4935538"/>
          </a:xfrm>
        </p:spPr>
        <p:txBody>
          <a:bodyPr/>
          <a:lstStyle/>
          <a:p>
            <a:r>
              <a:rPr lang="tr-TR"/>
              <a:t>Grafik eklemek için simgeye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1219200" cy="10972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19075" indent="-219075"/>
            <a:endParaRPr lang="en-US" sz="1600"/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5689601" y="6594476"/>
            <a:ext cx="810684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fld id="{324FBA8B-C479-4BF9-A515-8ED623D42A4A}" type="slidenum">
              <a:rPr lang="en-US" sz="1000">
                <a:solidFill>
                  <a:srgbClr val="4D4D4D"/>
                </a:solidFill>
              </a:rPr>
              <a:pPr/>
              <a:t>‹#›</a:t>
            </a:fld>
            <a:endParaRPr lang="en-US" sz="1000">
              <a:solidFill>
                <a:srgbClr val="4D4D4D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7680" y="182563"/>
            <a:ext cx="1121664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680" y="1371600"/>
            <a:ext cx="11216640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9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515938" indent="-2286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2pPr>
      <a:lvl3pPr marL="798513" indent="-16668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3pPr>
      <a:lvl4pPr marL="1196975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4pPr>
      <a:lvl5pPr marL="1487488" indent="-1746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gungor@enerji.gov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aşlık 1">
            <a:extLst>
              <a:ext uri="{FF2B5EF4-FFF2-40B4-BE49-F238E27FC236}">
                <a16:creationId xmlns:a16="http://schemas.microsoft.com/office/drawing/2014/main" id="{2128B945-EBC8-47C8-AB68-DCB0FBE38E2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tr-TR" dirty="0"/>
              <a:t>Görkem Güngör</a:t>
            </a:r>
          </a:p>
          <a:p>
            <a:r>
              <a:rPr lang="tr-TR" dirty="0"/>
              <a:t>E-mail: </a:t>
            </a:r>
            <a:r>
              <a:rPr lang="tr-TR" dirty="0">
                <a:hlinkClick r:id="rId2"/>
              </a:rPr>
              <a:t>ggungor@enerji.gov.tr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3" name="Unvan 2">
            <a:extLst>
              <a:ext uri="{FF2B5EF4-FFF2-40B4-BE49-F238E27FC236}">
                <a16:creationId xmlns:a16="http://schemas.microsoft.com/office/drawing/2014/main" id="{1C7CB7C3-F74A-4993-96B3-0AD2DB335D73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/>
              <a:t>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EF9061A-DDF0-4582-9C1C-BF8670E4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IPCC AR5 WGIII </a:t>
            </a:r>
            <a:r>
              <a:rPr lang="tr-TR" dirty="0" err="1"/>
              <a:t>Mitigation</a:t>
            </a:r>
            <a:r>
              <a:rPr lang="tr-TR" dirty="0"/>
              <a:t> of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Change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053F62-2FD5-433E-932F-759C9E534E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scenarios</a:t>
            </a:r>
            <a:r>
              <a:rPr lang="tr-TR" sz="2400" dirty="0"/>
              <a:t> </a:t>
            </a:r>
            <a:r>
              <a:rPr lang="tr-TR" sz="2400" dirty="0" err="1"/>
              <a:t>based</a:t>
            </a:r>
            <a:r>
              <a:rPr lang="tr-TR" sz="2400" dirty="0"/>
              <a:t> on </a:t>
            </a:r>
            <a:r>
              <a:rPr lang="tr-TR" sz="2400" dirty="0" err="1"/>
              <a:t>narratives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socio-economic</a:t>
            </a:r>
            <a:r>
              <a:rPr lang="tr-TR" sz="2400" dirty="0"/>
              <a:t> </a:t>
            </a:r>
            <a:r>
              <a:rPr lang="tr-TR" sz="2400" dirty="0" err="1"/>
              <a:t>pathways</a:t>
            </a:r>
            <a:r>
              <a:rPr lang="tr-TR" sz="2400" dirty="0"/>
              <a:t> (</a:t>
            </a:r>
            <a:r>
              <a:rPr lang="tr-TR" sz="2400" dirty="0" err="1"/>
              <a:t>SSPs</a:t>
            </a:r>
            <a:r>
              <a:rPr lang="tr-TR" sz="2400" dirty="0"/>
              <a:t>)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population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economic</a:t>
            </a:r>
            <a:r>
              <a:rPr lang="tr-TR" sz="2400" dirty="0"/>
              <a:t> </a:t>
            </a:r>
            <a:r>
              <a:rPr lang="tr-TR" sz="2400" dirty="0" err="1"/>
              <a:t>growth</a:t>
            </a:r>
            <a:r>
              <a:rPr lang="tr-TR" sz="2400" dirty="0"/>
              <a:t> </a:t>
            </a:r>
            <a:r>
              <a:rPr lang="tr-TR" sz="2400" dirty="0" err="1"/>
              <a:t>assumptions</a:t>
            </a:r>
            <a:endParaRPr lang="tr-TR" sz="2400" dirty="0"/>
          </a:p>
          <a:p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targets</a:t>
            </a:r>
            <a:r>
              <a:rPr lang="tr-TR" sz="2400" dirty="0"/>
              <a:t> </a:t>
            </a:r>
            <a:r>
              <a:rPr lang="tr-TR" sz="2400" dirty="0" err="1"/>
              <a:t>bound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feasibility</a:t>
            </a:r>
            <a:r>
              <a:rPr lang="tr-TR" sz="2400" dirty="0"/>
              <a:t> </a:t>
            </a:r>
            <a:r>
              <a:rPr lang="tr-TR" sz="2400" dirty="0" err="1"/>
              <a:t>limits</a:t>
            </a:r>
            <a:r>
              <a:rPr lang="tr-TR" sz="2400" dirty="0"/>
              <a:t> as a </a:t>
            </a:r>
            <a:r>
              <a:rPr lang="tr-TR" sz="2400" dirty="0" err="1"/>
              <a:t>result</a:t>
            </a:r>
            <a:r>
              <a:rPr lang="tr-TR" sz="2400" dirty="0"/>
              <a:t> of:</a:t>
            </a:r>
          </a:p>
          <a:p>
            <a:pPr lvl="1"/>
            <a:r>
              <a:rPr lang="en-US" sz="2400" dirty="0"/>
              <a:t>Lack of mitigation options</a:t>
            </a:r>
          </a:p>
          <a:p>
            <a:pPr lvl="1"/>
            <a:r>
              <a:rPr lang="en-US" sz="2400" dirty="0"/>
              <a:t>Binding constraints for the diffusion of technologies</a:t>
            </a:r>
          </a:p>
          <a:p>
            <a:pPr lvl="1"/>
            <a:r>
              <a:rPr lang="en-US" sz="2400" dirty="0"/>
              <a:t>Extremely high price signals (such as rapid increases in carbon prices)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17BBDC2-BDFF-4DA1-826B-C4A7D47100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818016"/>
            <a:ext cx="5486400" cy="4042706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9484C5D-F159-4428-90AB-C38223E27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1567339"/>
            <a:ext cx="6144482" cy="454405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22B9FE2-1A3B-4238-9536-A848BD2D6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62" y="1605737"/>
            <a:ext cx="6144481" cy="445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2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39FF60F-42E2-4B0D-B54E-986C8F5B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IPCC AR5 WGIII </a:t>
            </a:r>
            <a:r>
              <a:rPr lang="tr-TR" dirty="0" err="1"/>
              <a:t>Mitigation</a:t>
            </a:r>
            <a:r>
              <a:rPr lang="tr-TR" dirty="0"/>
              <a:t> of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Change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60674E-97B4-4073-8F97-0E496D82DD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First IPCC </a:t>
            </a:r>
            <a:r>
              <a:rPr lang="tr-TR" sz="2400" dirty="0" err="1"/>
              <a:t>report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provide</a:t>
            </a:r>
            <a:r>
              <a:rPr lang="tr-TR" sz="2400" dirty="0"/>
              <a:t> in-</a:t>
            </a:r>
            <a:r>
              <a:rPr lang="tr-TR" sz="2400" dirty="0" err="1"/>
              <a:t>depth</a:t>
            </a:r>
            <a:r>
              <a:rPr lang="tr-TR" sz="2400" dirty="0"/>
              <a:t> </a:t>
            </a:r>
            <a:r>
              <a:rPr lang="tr-TR" sz="2400" dirty="0" err="1"/>
              <a:t>assessment</a:t>
            </a:r>
            <a:r>
              <a:rPr lang="tr-TR" sz="2400" dirty="0"/>
              <a:t> of how </a:t>
            </a:r>
            <a:r>
              <a:rPr lang="tr-TR" sz="2400" dirty="0" err="1"/>
              <a:t>behaviour</a:t>
            </a:r>
            <a:r>
              <a:rPr lang="tr-TR" sz="2400" dirty="0"/>
              <a:t>, </a:t>
            </a:r>
            <a:r>
              <a:rPr lang="tr-TR" sz="2400" dirty="0" err="1"/>
              <a:t>choices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consumption</a:t>
            </a:r>
            <a:r>
              <a:rPr lang="tr-TR" sz="2400" dirty="0"/>
              <a:t> can </a:t>
            </a:r>
            <a:r>
              <a:rPr lang="tr-TR" sz="2400" dirty="0" err="1"/>
              <a:t>contribute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mitigation</a:t>
            </a:r>
            <a:endParaRPr lang="tr-TR" sz="2400" dirty="0"/>
          </a:p>
          <a:p>
            <a:r>
              <a:rPr lang="tr-TR" sz="2400" dirty="0" err="1"/>
              <a:t>Ambitious</a:t>
            </a:r>
            <a:r>
              <a:rPr lang="tr-TR" sz="2400" dirty="0"/>
              <a:t> </a:t>
            </a:r>
            <a:r>
              <a:rPr lang="tr-TR" sz="2400" dirty="0" err="1"/>
              <a:t>targets</a:t>
            </a:r>
            <a:r>
              <a:rPr lang="tr-TR" sz="2400" dirty="0"/>
              <a:t> </a:t>
            </a:r>
            <a:r>
              <a:rPr lang="tr-TR" sz="2400" dirty="0" err="1"/>
              <a:t>require</a:t>
            </a:r>
            <a:r>
              <a:rPr lang="tr-TR" sz="2400" dirty="0"/>
              <a:t> </a:t>
            </a:r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sequastration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land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ocean</a:t>
            </a:r>
            <a:r>
              <a:rPr lang="tr-TR" sz="2400" dirty="0"/>
              <a:t> </a:t>
            </a:r>
            <a:r>
              <a:rPr lang="tr-TR" sz="2400" dirty="0" err="1"/>
              <a:t>sinks</a:t>
            </a:r>
            <a:endParaRPr lang="tr-TR" sz="2400" dirty="0"/>
          </a:p>
          <a:p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targets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at a </a:t>
            </a:r>
            <a:r>
              <a:rPr lang="tr-TR" sz="2400" dirty="0" err="1"/>
              <a:t>higher</a:t>
            </a:r>
            <a:r>
              <a:rPr lang="tr-TR" sz="2400" dirty="0"/>
              <a:t> risk since </a:t>
            </a:r>
            <a:r>
              <a:rPr lang="tr-TR" sz="2400" dirty="0" err="1"/>
              <a:t>the</a:t>
            </a:r>
            <a:r>
              <a:rPr lang="tr-TR" sz="2400" dirty="0"/>
              <a:t> Russian </a:t>
            </a:r>
            <a:r>
              <a:rPr lang="tr-TR" sz="2400" dirty="0" err="1"/>
              <a:t>invasion</a:t>
            </a:r>
            <a:r>
              <a:rPr lang="tr-TR" sz="2400" dirty="0"/>
              <a:t> of </a:t>
            </a:r>
            <a:r>
              <a:rPr lang="tr-TR" sz="2400" dirty="0" err="1"/>
              <a:t>Ukraine</a:t>
            </a:r>
            <a:endParaRPr lang="tr-TR" sz="2400" dirty="0"/>
          </a:p>
          <a:p>
            <a:r>
              <a:rPr lang="tr-TR" sz="2400" dirty="0" err="1"/>
              <a:t>Requires</a:t>
            </a:r>
            <a:r>
              <a:rPr lang="tr-TR" sz="2400" dirty="0"/>
              <a:t> re-</a:t>
            </a:r>
            <a:r>
              <a:rPr lang="tr-TR" sz="2400" dirty="0" err="1"/>
              <a:t>elaboration</a:t>
            </a:r>
            <a:r>
              <a:rPr lang="tr-TR" sz="2400" dirty="0"/>
              <a:t> of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scenarios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projections</a:t>
            </a:r>
            <a:r>
              <a:rPr lang="tr-TR" sz="2400" dirty="0"/>
              <a:t> </a:t>
            </a:r>
            <a:r>
              <a:rPr lang="tr-TR" sz="2400" dirty="0" err="1"/>
              <a:t>based</a:t>
            </a:r>
            <a:r>
              <a:rPr lang="tr-TR" sz="2400" dirty="0"/>
              <a:t> on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narratives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49E881A-F40B-4245-976B-DC1509780D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0" y="2303177"/>
            <a:ext cx="5486400" cy="307238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34B03E8-DAD9-404B-B706-0CB4F465C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79" y="2162212"/>
            <a:ext cx="5963225" cy="3354314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05434C8-4BB5-4098-9178-DC4FE15B5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63" y="1923654"/>
            <a:ext cx="6073055" cy="383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CBB6764-8A82-4CCB-BB62-B42047A9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Policy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DE167C-7A50-4ABA-AB35-CE0377885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Economic productivity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Oil supply vulnerability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Systems reliability</a:t>
            </a:r>
          </a:p>
          <a:p>
            <a:r>
              <a:rPr lang="en-US" sz="2400" dirty="0">
                <a:solidFill>
                  <a:schemeClr val="tx1"/>
                </a:solidFill>
              </a:rPr>
              <a:t>Managing environmental change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Controlling extreme events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Continuity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depending</a:t>
            </a:r>
            <a:r>
              <a:rPr lang="tr-TR" sz="2400" dirty="0">
                <a:solidFill>
                  <a:schemeClr val="tx1"/>
                </a:solidFill>
              </a:rPr>
              <a:t> on time-</a:t>
            </a:r>
            <a:r>
              <a:rPr lang="tr-TR" sz="2400" dirty="0" err="1">
                <a:solidFill>
                  <a:schemeClr val="tx1"/>
                </a:solidFill>
              </a:rPr>
              <a:t>scale</a:t>
            </a:r>
            <a:endParaRPr lang="tr-TR" sz="2400" dirty="0">
              <a:solidFill>
                <a:schemeClr val="tx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89536B-C9F2-405A-82DD-EEE8A33971A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22641" t="10102" r="23693" b="14135"/>
          <a:stretch>
            <a:fillRect/>
          </a:stretch>
        </p:blipFill>
        <p:spPr bwMode="auto">
          <a:xfrm>
            <a:off x="6218238" y="1418923"/>
            <a:ext cx="5486400" cy="484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628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E155756-79DD-441B-9EB4-45FB9C5B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IPCC SR15 Global </a:t>
            </a:r>
            <a:r>
              <a:rPr lang="tr-TR" dirty="0" err="1"/>
              <a:t>Warming</a:t>
            </a:r>
            <a:r>
              <a:rPr lang="tr-TR" dirty="0"/>
              <a:t> of 1.5</a:t>
            </a:r>
            <a:r>
              <a:rPr lang="tr-TR" baseline="30000" dirty="0"/>
              <a:t>o</a:t>
            </a:r>
            <a:r>
              <a:rPr lang="tr-TR" dirty="0"/>
              <a:t>C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A19B25-9591-4B78-97A7-F2DD00202E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Global warming is likely to reach 1.5°C between 2030 and 2052 </a:t>
            </a:r>
            <a:endParaRPr lang="tr-TR" sz="2400" dirty="0"/>
          </a:p>
          <a:p>
            <a:r>
              <a:rPr lang="en-US" sz="2400" dirty="0"/>
              <a:t>Climate models project robust differences in regional climate characteristics between present-day and global warming of 1.5°C, and between 1.5°C and 2°C</a:t>
            </a:r>
            <a:endParaRPr lang="tr-TR" sz="2400" dirty="0"/>
          </a:p>
          <a:p>
            <a:r>
              <a:rPr lang="en-US" sz="2400" dirty="0"/>
              <a:t>Significant near-term emissions reductions and measures to lower energy and land demand can limit CDR deployment to a few hundred GtCO2 without reliance on </a:t>
            </a:r>
            <a:r>
              <a:rPr lang="tr-TR" sz="2400" dirty="0"/>
              <a:t>BECCS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DF8E2EE-16C4-4372-8AEE-A869BD17BB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37972"/>
            <a:ext cx="5486400" cy="3202793"/>
          </a:xfrm>
        </p:spPr>
      </p:pic>
    </p:spTree>
    <p:extLst>
      <p:ext uri="{BB962C8B-B14F-4D97-AF65-F5344CB8AC3E}">
        <p14:creationId xmlns:p14="http://schemas.microsoft.com/office/powerpoint/2010/main" val="334328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18B5D3A-5BF3-4872-83BF-5770D4FF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Crises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European</a:t>
            </a:r>
            <a:r>
              <a:rPr lang="tr-TR" dirty="0"/>
              <a:t> </a:t>
            </a:r>
            <a:r>
              <a:rPr lang="tr-TR" dirty="0" err="1"/>
              <a:t>Union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9BAF73-D213-4B7D-814F-0927C1DC9E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Risks of supply shortages are real. </a:t>
            </a:r>
            <a:endParaRPr lang="tr-TR" sz="2400" dirty="0"/>
          </a:p>
          <a:p>
            <a:r>
              <a:rPr lang="en-US" sz="2400" dirty="0"/>
              <a:t>No amount of alternative gas imports can offset them. </a:t>
            </a:r>
            <a:endParaRPr lang="tr-TR" sz="2400" dirty="0"/>
          </a:p>
          <a:p>
            <a:r>
              <a:rPr lang="tr-TR" sz="2400" dirty="0" err="1"/>
              <a:t>Actions</a:t>
            </a:r>
            <a:r>
              <a:rPr lang="tr-TR" sz="2400"/>
              <a:t> </a:t>
            </a:r>
            <a:r>
              <a:rPr lang="en-US" sz="2400"/>
              <a:t>to </a:t>
            </a:r>
            <a:r>
              <a:rPr lang="en-US" sz="2400" dirty="0" err="1"/>
              <a:t>evad</a:t>
            </a:r>
            <a:r>
              <a:rPr lang="tr-TR" sz="2400" dirty="0"/>
              <a:t>e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en-US" sz="2400" dirty="0"/>
              <a:t>crises</a:t>
            </a:r>
            <a:r>
              <a:rPr lang="tr-TR" sz="2400" dirty="0"/>
              <a:t>:</a:t>
            </a:r>
          </a:p>
          <a:p>
            <a:pPr lvl="1"/>
            <a:r>
              <a:rPr lang="tr-TR" sz="2400" dirty="0"/>
              <a:t>E</a:t>
            </a:r>
            <a:r>
              <a:rPr lang="en-US" sz="2400" dirty="0" err="1"/>
              <a:t>xtraordinary</a:t>
            </a:r>
            <a:r>
              <a:rPr lang="en-US" sz="2400" dirty="0"/>
              <a:t> energy savings schemes,</a:t>
            </a:r>
            <a:endParaRPr lang="tr-TR" sz="2400" dirty="0"/>
          </a:p>
          <a:p>
            <a:pPr lvl="1"/>
            <a:r>
              <a:rPr lang="tr-TR" sz="2400" dirty="0"/>
              <a:t>S</a:t>
            </a:r>
            <a:r>
              <a:rPr lang="en-US" sz="2400" dirty="0" err="1"/>
              <a:t>hutdown</a:t>
            </a:r>
            <a:r>
              <a:rPr lang="en-US" sz="2400" dirty="0"/>
              <a:t> of some industrial facilities,</a:t>
            </a:r>
            <a:endParaRPr lang="tr-TR" sz="2400" dirty="0"/>
          </a:p>
          <a:p>
            <a:pPr lvl="1"/>
            <a:r>
              <a:rPr lang="tr-TR" sz="2400" dirty="0"/>
              <a:t>A</a:t>
            </a:r>
            <a:r>
              <a:rPr lang="en-US" sz="2400" dirty="0" err="1"/>
              <a:t>lternative</a:t>
            </a:r>
            <a:r>
              <a:rPr lang="en-US" sz="2400" dirty="0"/>
              <a:t> supplies, </a:t>
            </a:r>
            <a:r>
              <a:rPr lang="tr-TR" sz="2400" dirty="0"/>
              <a:t>f</a:t>
            </a:r>
            <a:r>
              <a:rPr lang="en-US" sz="2400" dirty="0" err="1"/>
              <a:t>uel</a:t>
            </a:r>
            <a:r>
              <a:rPr lang="en-US" sz="2400" dirty="0"/>
              <a:t> switching,</a:t>
            </a:r>
            <a:endParaRPr lang="tr-TR" sz="2400" dirty="0"/>
          </a:p>
          <a:p>
            <a:pPr lvl="1"/>
            <a:r>
              <a:rPr lang="tr-TR" sz="2400" dirty="0"/>
              <a:t>R</a:t>
            </a:r>
            <a:r>
              <a:rPr lang="en-US" sz="2400" dirty="0" err="1"/>
              <a:t>apid</a:t>
            </a:r>
            <a:r>
              <a:rPr lang="en-US" sz="2400" dirty="0"/>
              <a:t> deployment of clean energy solutions, heat pumps and home renovations.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E2609A2-D69A-44FD-A038-48A687CD35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029216"/>
            <a:ext cx="6092183" cy="363010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0BAD2AF-39BC-4CA0-AB60-1DB94E093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2029216"/>
            <a:ext cx="6175521" cy="363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9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370F066-AB2D-4391-8C87-41AECB1D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Renewable</a:t>
            </a:r>
            <a:r>
              <a:rPr lang="tr-TR" dirty="0"/>
              <a:t> Energy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FDB545-7601-46EA-ADA5-3949343C52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G</a:t>
            </a:r>
            <a:r>
              <a:rPr lang="en-US" sz="2400" dirty="0" err="1"/>
              <a:t>eographical</a:t>
            </a:r>
            <a:r>
              <a:rPr lang="en-US" sz="2400" dirty="0"/>
              <a:t> advantage increasing its potential on renewable energy sources.</a:t>
            </a:r>
          </a:p>
          <a:p>
            <a:r>
              <a:rPr lang="en-US" sz="2400" dirty="0"/>
              <a:t>2023 targets include putting 3000 MW solar and 20,000 MW wind power capacity in operation.</a:t>
            </a:r>
          </a:p>
          <a:p>
            <a:r>
              <a:rPr lang="en-US" sz="2400" dirty="0"/>
              <a:t>The main policy priority relies on the support of local wind terminal and solar panel production.</a:t>
            </a:r>
          </a:p>
          <a:p>
            <a:r>
              <a:rPr lang="tr-TR" sz="2400"/>
              <a:t>E</a:t>
            </a:r>
            <a:r>
              <a:rPr lang="en-US" sz="2400"/>
              <a:t>nergy</a:t>
            </a:r>
            <a:r>
              <a:rPr lang="en-US" sz="2400" dirty="0"/>
              <a:t> available to consumers in a cost efficient, timely manner meeting the demand.</a:t>
            </a:r>
            <a:endParaRPr lang="tr-TR" sz="2400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AE55C34F-8AA5-4F80-958D-33B7470603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0625" y="1920081"/>
            <a:ext cx="5381625" cy="38385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90B270E-5275-4FDB-AAA3-5DEAD045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25" y="1920081"/>
            <a:ext cx="5462959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1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1969D04-F58F-49B9-B753-43EADFF9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NDC </a:t>
            </a:r>
            <a:r>
              <a:rPr lang="tr-TR" dirty="0" err="1"/>
              <a:t>Targets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91829C-2143-4DAD-B187-ED73227C79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T</a:t>
            </a:r>
            <a:r>
              <a:rPr lang="en-US" sz="2400" dirty="0"/>
              <a:t>he costs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achieving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en-US" sz="2400" dirty="0"/>
              <a:t>2</a:t>
            </a:r>
            <a:r>
              <a:rPr lang="en-US" sz="2400" baseline="30000" dirty="0"/>
              <a:t>o</a:t>
            </a:r>
            <a:r>
              <a:rPr lang="en-US" sz="2400" dirty="0"/>
              <a:t>C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target</a:t>
            </a:r>
            <a:r>
              <a:rPr lang="tr-TR" sz="2400" dirty="0"/>
              <a:t> </a:t>
            </a:r>
            <a:r>
              <a:rPr lang="en-US" sz="2400" dirty="0"/>
              <a:t>are at least 3</a:t>
            </a:r>
            <a:r>
              <a:rPr lang="tr-TR" sz="2400" dirty="0"/>
              <a:t> – 3.5</a:t>
            </a:r>
            <a:r>
              <a:rPr lang="en-US" sz="2400" dirty="0"/>
              <a:t> times higher </a:t>
            </a:r>
            <a:r>
              <a:rPr lang="tr-TR" sz="2400" dirty="0"/>
              <a:t>in 2030 </a:t>
            </a:r>
            <a:r>
              <a:rPr lang="en-US" sz="2400" dirty="0"/>
              <a:t>than conditional NDCs</a:t>
            </a:r>
            <a:endParaRPr lang="tr-TR" sz="2400" dirty="0"/>
          </a:p>
          <a:p>
            <a:r>
              <a:rPr lang="tr-TR" sz="2400" dirty="0" err="1"/>
              <a:t>Costs</a:t>
            </a:r>
            <a:r>
              <a:rPr lang="tr-TR" sz="2400" dirty="0"/>
              <a:t> of NDC </a:t>
            </a:r>
            <a:r>
              <a:rPr lang="tr-TR" sz="2400" dirty="0" err="1"/>
              <a:t>targets</a:t>
            </a:r>
            <a:r>
              <a:rPr lang="tr-TR" sz="2400" dirty="0"/>
              <a:t> </a:t>
            </a:r>
            <a:r>
              <a:rPr lang="tr-TR" sz="2400" dirty="0" err="1"/>
              <a:t>depends</a:t>
            </a:r>
            <a:r>
              <a:rPr lang="tr-TR" sz="2400" dirty="0"/>
              <a:t> on SSP </a:t>
            </a:r>
            <a:r>
              <a:rPr lang="tr-TR" sz="2400" dirty="0" err="1"/>
              <a:t>assumptions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could</a:t>
            </a:r>
            <a:r>
              <a:rPr lang="tr-TR" sz="2400" dirty="0"/>
              <a:t> be </a:t>
            </a:r>
            <a:r>
              <a:rPr lang="tr-TR" sz="2400" dirty="0" err="1"/>
              <a:t>reduced</a:t>
            </a:r>
            <a:r>
              <a:rPr lang="tr-TR" sz="2400" dirty="0"/>
              <a:t> </a:t>
            </a:r>
            <a:r>
              <a:rPr lang="tr-TR" sz="2400" dirty="0" err="1"/>
              <a:t>substaintially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global </a:t>
            </a:r>
            <a:r>
              <a:rPr lang="tr-TR" sz="2400" dirty="0" err="1"/>
              <a:t>flexibility</a:t>
            </a:r>
            <a:r>
              <a:rPr lang="tr-TR" sz="2400" dirty="0"/>
              <a:t> </a:t>
            </a:r>
            <a:r>
              <a:rPr lang="tr-TR" sz="2400" dirty="0" err="1"/>
              <a:t>mechanisms</a:t>
            </a:r>
            <a:r>
              <a:rPr lang="tr-TR" sz="2400" dirty="0"/>
              <a:t> (</a:t>
            </a:r>
            <a:r>
              <a:rPr lang="tr-TR" sz="2400" dirty="0" err="1"/>
              <a:t>emissions</a:t>
            </a:r>
            <a:r>
              <a:rPr lang="tr-TR" sz="2400" dirty="0"/>
              <a:t> </a:t>
            </a:r>
            <a:r>
              <a:rPr lang="tr-TR" sz="2400" dirty="0" err="1"/>
              <a:t>trading</a:t>
            </a:r>
            <a:r>
              <a:rPr lang="tr-TR" sz="2400" dirty="0"/>
              <a:t>)</a:t>
            </a:r>
          </a:p>
          <a:p>
            <a:r>
              <a:rPr lang="tr-TR" sz="2400" dirty="0" err="1"/>
              <a:t>Some</a:t>
            </a:r>
            <a:r>
              <a:rPr lang="tr-TR" sz="2400" dirty="0"/>
              <a:t> </a:t>
            </a:r>
            <a:r>
              <a:rPr lang="tr-TR" sz="2400" dirty="0" err="1"/>
              <a:t>uncertainties</a:t>
            </a:r>
            <a:r>
              <a:rPr lang="tr-TR" sz="2400" dirty="0"/>
              <a:t> can be </a:t>
            </a:r>
            <a:r>
              <a:rPr lang="tr-TR" sz="2400" dirty="0" err="1"/>
              <a:t>reduced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technical</a:t>
            </a:r>
            <a:r>
              <a:rPr lang="tr-TR" sz="2400" dirty="0"/>
              <a:t> </a:t>
            </a:r>
            <a:r>
              <a:rPr lang="tr-TR" sz="2400" dirty="0" err="1"/>
              <a:t>clarifications</a:t>
            </a:r>
            <a:r>
              <a:rPr lang="tr-TR" sz="2400" dirty="0"/>
              <a:t> (</a:t>
            </a:r>
            <a:r>
              <a:rPr lang="tr-TR" sz="2400" dirty="0" err="1"/>
              <a:t>accounting</a:t>
            </a:r>
            <a:r>
              <a:rPr lang="tr-TR" sz="2400" dirty="0"/>
              <a:t>), </a:t>
            </a:r>
            <a:r>
              <a:rPr lang="tr-TR" sz="2400" dirty="0" err="1"/>
              <a:t>other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result</a:t>
            </a:r>
            <a:r>
              <a:rPr lang="tr-TR" sz="2400" dirty="0"/>
              <a:t> of </a:t>
            </a:r>
            <a:r>
              <a:rPr lang="tr-TR" sz="2400" dirty="0" err="1"/>
              <a:t>politically</a:t>
            </a:r>
            <a:r>
              <a:rPr lang="tr-TR" sz="2400" dirty="0"/>
              <a:t> </a:t>
            </a:r>
            <a:r>
              <a:rPr lang="tr-TR" sz="2400" dirty="0" err="1"/>
              <a:t>valid</a:t>
            </a:r>
            <a:r>
              <a:rPr lang="tr-TR" sz="2400" dirty="0"/>
              <a:t> </a:t>
            </a:r>
            <a:r>
              <a:rPr lang="tr-TR" sz="2400" dirty="0" err="1"/>
              <a:t>choices</a:t>
            </a:r>
            <a:endParaRPr lang="tr-TR" sz="2400" dirty="0"/>
          </a:p>
          <a:p>
            <a:pPr lvl="1"/>
            <a:endParaRPr lang="tr-TR" sz="24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53D0B9F-2070-4C2B-A2D3-549EAC7E9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3" y="2139522"/>
            <a:ext cx="5830114" cy="3448531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3AA92B6-69B7-404A-8CEE-6AA887F978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7923" y="2115103"/>
            <a:ext cx="5830114" cy="344853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EFB64CA-EF01-40B5-9ED1-5E96E6B9B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3" y="924866"/>
            <a:ext cx="5952037" cy="500826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DFD4046-BE23-426F-BAE3-31459F706E0C}"/>
              </a:ext>
            </a:extLst>
          </p:cNvPr>
          <p:cNvSpPr txBox="1"/>
          <p:nvPr/>
        </p:nvSpPr>
        <p:spPr>
          <a:xfrm>
            <a:off x="6217923" y="5788798"/>
            <a:ext cx="5830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</a:t>
            </a:r>
            <a:r>
              <a:rPr lang="en-US" sz="800" b="1" dirty="0"/>
              <a:t>a</a:t>
            </a:r>
            <a:r>
              <a:rPr lang="en-US" sz="800" dirty="0"/>
              <a:t>) Regional emissions contributions to global emissions and uncertainty under the full implementation of current NDCs. Shadings show the minimum–maximum range of emissions estimates per region; (</a:t>
            </a:r>
            <a:r>
              <a:rPr lang="en-US" sz="800" b="1" dirty="0"/>
              <a:t>b</a:t>
            </a:r>
            <a:r>
              <a:rPr lang="en-US" sz="800" dirty="0"/>
              <a:t>) Estimates of the magnitude of uncertainty induced in 2030 per source relative to the median estimate; (</a:t>
            </a:r>
            <a:r>
              <a:rPr lang="en-US" sz="800" b="1" dirty="0"/>
              <a:t>c</a:t>
            </a:r>
            <a:r>
              <a:rPr lang="en-US" sz="800" dirty="0"/>
              <a:t>) Average contribution to full uncertainty range in 2030 per uncertainty source with the 10 most important contributions identified by region; (</a:t>
            </a:r>
            <a:r>
              <a:rPr lang="en-US" sz="800" b="1" dirty="0"/>
              <a:t>d</a:t>
            </a:r>
            <a:r>
              <a:rPr lang="en-US" sz="800" dirty="0"/>
              <a:t>) As </a:t>
            </a:r>
            <a:r>
              <a:rPr lang="en-US" sz="800" b="1" dirty="0"/>
              <a:t>b</a:t>
            </a:r>
            <a:r>
              <a:rPr lang="en-US" sz="800" dirty="0"/>
              <a:t> but per geographical region. AFR, Sub-Saharan Africa; CPA, Centrally Planned Asia and China; EEU, Central and Eastern Europe; FSU, Former Soviet Union; LAM, Latin America and the Caribbean; MEA, Middle East and North Africa; NAM, North America; PAS, Pacific OECD; SAS, South Asia; PAS, Other Pacific Asia; WEU, Western Europe. Country borders use the simplified TM World borders, provided by Bjorn Sandvik (thematicmapping.org).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40082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148D95-2E15-4221-B460-F8DEF85A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NDCs</a:t>
            </a:r>
            <a:r>
              <a:rPr lang="tr-TR" dirty="0"/>
              <a:t> of </a:t>
            </a:r>
            <a:r>
              <a:rPr lang="tr-TR" dirty="0" err="1"/>
              <a:t>Major</a:t>
            </a:r>
            <a:r>
              <a:rPr lang="tr-TR" dirty="0"/>
              <a:t> </a:t>
            </a:r>
            <a:r>
              <a:rPr lang="tr-TR" dirty="0" err="1"/>
              <a:t>Emitters</a:t>
            </a:r>
            <a:r>
              <a:rPr lang="tr-TR" dirty="0"/>
              <a:t> – </a:t>
            </a:r>
            <a:r>
              <a:rPr lang="tr-TR" dirty="0" err="1"/>
              <a:t>European</a:t>
            </a:r>
            <a:r>
              <a:rPr lang="tr-TR" dirty="0"/>
              <a:t> </a:t>
            </a:r>
            <a:r>
              <a:rPr lang="tr-TR" dirty="0" err="1"/>
              <a:t>Union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E6DF5A-595E-47B7-8E33-7DE8AB82B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371600"/>
            <a:ext cx="4962626" cy="4935538"/>
          </a:xfrm>
        </p:spPr>
        <p:txBody>
          <a:bodyPr/>
          <a:lstStyle/>
          <a:p>
            <a:r>
              <a:rPr lang="tr-TR" sz="2400" dirty="0"/>
              <a:t>E</a:t>
            </a:r>
            <a:r>
              <a:rPr lang="en-GB" sz="2400" dirty="0"/>
              <a:t>missions reduction objective</a:t>
            </a:r>
            <a:r>
              <a:rPr lang="tr-TR" sz="2400" dirty="0"/>
              <a:t>s</a:t>
            </a:r>
            <a:r>
              <a:rPr lang="en-GB" sz="2400" dirty="0"/>
              <a:t> achieved through a combination of national reduction targets in each </a:t>
            </a:r>
            <a:r>
              <a:rPr lang="tr-TR" sz="2400" dirty="0" err="1"/>
              <a:t>Member</a:t>
            </a:r>
            <a:r>
              <a:rPr lang="tr-TR" sz="2400" dirty="0"/>
              <a:t> </a:t>
            </a:r>
            <a:r>
              <a:rPr lang="tr-TR" sz="2400" dirty="0" err="1"/>
              <a:t>State</a:t>
            </a:r>
            <a:r>
              <a:rPr lang="tr-TR" sz="2400" dirty="0"/>
              <a:t> </a:t>
            </a:r>
            <a:r>
              <a:rPr lang="en-GB" sz="2400" dirty="0"/>
              <a:t>and the use of EU ETS</a:t>
            </a:r>
            <a:endParaRPr lang="tr-TR" sz="2400" dirty="0"/>
          </a:p>
          <a:p>
            <a:r>
              <a:rPr lang="en-GB" sz="2400" dirty="0"/>
              <a:t>Import fossil fuel prices projected to increase by more than 50% in 2010-2030</a:t>
            </a:r>
            <a:endParaRPr lang="tr-TR" sz="2400" dirty="0"/>
          </a:p>
          <a:p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reduction</a:t>
            </a:r>
            <a:r>
              <a:rPr lang="tr-TR" sz="2400" dirty="0"/>
              <a:t> </a:t>
            </a:r>
            <a:r>
              <a:rPr lang="tr-TR" sz="2400" dirty="0" err="1"/>
              <a:t>efforts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</a:t>
            </a:r>
            <a:r>
              <a:rPr lang="tr-TR" sz="2400" dirty="0" err="1"/>
              <a:t>scale</a:t>
            </a:r>
            <a:r>
              <a:rPr lang="tr-TR" sz="2400" dirty="0"/>
              <a:t> </a:t>
            </a:r>
            <a:r>
              <a:rPr lang="tr-TR" sz="2400" dirty="0" err="1"/>
              <a:t>up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mitigation</a:t>
            </a:r>
            <a:r>
              <a:rPr lang="tr-TR" sz="2400" dirty="0"/>
              <a:t> </a:t>
            </a:r>
            <a:r>
              <a:rPr lang="tr-TR" sz="2400" dirty="0" err="1"/>
              <a:t>strategies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end-use</a:t>
            </a:r>
            <a:r>
              <a:rPr lang="tr-TR" sz="2400" dirty="0"/>
              <a:t> </a:t>
            </a:r>
            <a:r>
              <a:rPr lang="tr-TR" sz="2400" dirty="0" err="1"/>
              <a:t>sectors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negative</a:t>
            </a:r>
            <a:r>
              <a:rPr lang="tr-TR" sz="2400" dirty="0"/>
              <a:t> </a:t>
            </a:r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technologies</a:t>
            </a:r>
            <a:endParaRPr lang="tr-TR" sz="2800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6CAE2540-8007-4BB6-831E-22017A99F70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51152382"/>
              </p:ext>
            </p:extLst>
          </p:nvPr>
        </p:nvGraphicFramePr>
        <p:xfrm>
          <a:off x="5606716" y="1471136"/>
          <a:ext cx="6400800" cy="49647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2842">
                  <a:extLst>
                    <a:ext uri="{9D8B030D-6E8A-4147-A177-3AD203B41FA5}">
                      <a16:colId xmlns:a16="http://schemas.microsoft.com/office/drawing/2014/main" val="2923558677"/>
                    </a:ext>
                  </a:extLst>
                </a:gridCol>
                <a:gridCol w="1138923">
                  <a:extLst>
                    <a:ext uri="{9D8B030D-6E8A-4147-A177-3AD203B41FA5}">
                      <a16:colId xmlns:a16="http://schemas.microsoft.com/office/drawing/2014/main" val="295925193"/>
                    </a:ext>
                  </a:extLst>
                </a:gridCol>
                <a:gridCol w="1534076">
                  <a:extLst>
                    <a:ext uri="{9D8B030D-6E8A-4147-A177-3AD203B41FA5}">
                      <a16:colId xmlns:a16="http://schemas.microsoft.com/office/drawing/2014/main" val="4198203924"/>
                    </a:ext>
                  </a:extLst>
                </a:gridCol>
                <a:gridCol w="1261327">
                  <a:extLst>
                    <a:ext uri="{9D8B030D-6E8A-4147-A177-3AD203B41FA5}">
                      <a16:colId xmlns:a16="http://schemas.microsoft.com/office/drawing/2014/main" val="3571803539"/>
                    </a:ext>
                  </a:extLst>
                </a:gridCol>
                <a:gridCol w="1383632">
                  <a:extLst>
                    <a:ext uri="{9D8B030D-6E8A-4147-A177-3AD203B41FA5}">
                      <a16:colId xmlns:a16="http://schemas.microsoft.com/office/drawing/2014/main" val="780105463"/>
                    </a:ext>
                  </a:extLst>
                </a:gridCol>
              </a:tblGrid>
              <a:tr h="8385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Official 2030 INDC target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Official targets to implement the EU INDC (Climate Policy Framework)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Targets and policies implemented in model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Driving instruments used in the model to reach the targets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extLst>
                  <a:ext uri="{0D108BD9-81ED-4DB2-BD59-A6C34878D82A}">
                    <a16:rowId xmlns:a16="http://schemas.microsoft.com/office/drawing/2014/main" val="3219526069"/>
                  </a:ext>
                </a:extLst>
              </a:tr>
              <a:tr h="884694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GHGs emissions reduction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-EU-wide GHG reduction by 40% relative to 1990 levels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-EU-wide GHG reduction by 40% compared to 1990 levels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All emission targets defined by the 2030 energy and climate policy Framework  are explicitly incorporated in PRIMES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-Carbon price for ETS sectors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extLst>
                  <a:ext uri="{0D108BD9-81ED-4DB2-BD59-A6C34878D82A}">
                    <a16:rowId xmlns:a16="http://schemas.microsoft.com/office/drawing/2014/main" val="926734180"/>
                  </a:ext>
                </a:extLst>
              </a:tr>
              <a:tr h="634622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-Reduction of 43% (from 2005) in ETS sectors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-Policies and measures for non-ETS sectors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extLst>
                  <a:ext uri="{0D108BD9-81ED-4DB2-BD59-A6C34878D82A}">
                    <a16:rowId xmlns:a16="http://schemas.microsoft.com/office/drawing/2014/main" val="775321250"/>
                  </a:ext>
                </a:extLst>
              </a:tr>
              <a:tr h="649719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-Reduction of 30% in non-ETS sectors (from 2005)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-Market Stability Reserve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extLst>
                  <a:ext uri="{0D108BD9-81ED-4DB2-BD59-A6C34878D82A}">
                    <a16:rowId xmlns:a16="http://schemas.microsoft.com/office/drawing/2014/main" val="3844540433"/>
                  </a:ext>
                </a:extLst>
              </a:tr>
              <a:tr h="634622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-Auction/Free allocation of allowances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054" marR="61054" marT="0" marB="0" anchor="ctr"/>
                </a:tc>
                <a:extLst>
                  <a:ext uri="{0D108BD9-81ED-4DB2-BD59-A6C34878D82A}">
                    <a16:rowId xmlns:a16="http://schemas.microsoft.com/office/drawing/2014/main" val="4008971380"/>
                  </a:ext>
                </a:extLst>
              </a:tr>
            </a:tbl>
          </a:graphicData>
        </a:graphic>
      </p:graphicFrame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CEFD57CF-D4EA-4A6F-873B-D0ABC158A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125204"/>
              </p:ext>
            </p:extLst>
          </p:nvPr>
        </p:nvGraphicFramePr>
        <p:xfrm>
          <a:off x="5606716" y="1471137"/>
          <a:ext cx="6400800" cy="49355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5568">
                  <a:extLst>
                    <a:ext uri="{9D8B030D-6E8A-4147-A177-3AD203B41FA5}">
                      <a16:colId xmlns:a16="http://schemas.microsoft.com/office/drawing/2014/main" val="1153498162"/>
                    </a:ext>
                  </a:extLst>
                </a:gridCol>
                <a:gridCol w="1824727">
                  <a:extLst>
                    <a:ext uri="{9D8B030D-6E8A-4147-A177-3AD203B41FA5}">
                      <a16:colId xmlns:a16="http://schemas.microsoft.com/office/drawing/2014/main" val="1234603682"/>
                    </a:ext>
                  </a:extLst>
                </a:gridCol>
                <a:gridCol w="1525358">
                  <a:extLst>
                    <a:ext uri="{9D8B030D-6E8A-4147-A177-3AD203B41FA5}">
                      <a16:colId xmlns:a16="http://schemas.microsoft.com/office/drawing/2014/main" val="3523193661"/>
                    </a:ext>
                  </a:extLst>
                </a:gridCol>
                <a:gridCol w="1625147">
                  <a:extLst>
                    <a:ext uri="{9D8B030D-6E8A-4147-A177-3AD203B41FA5}">
                      <a16:colId xmlns:a16="http://schemas.microsoft.com/office/drawing/2014/main" val="4160069861"/>
                    </a:ext>
                  </a:extLst>
                </a:gridCol>
              </a:tblGrid>
              <a:tr h="11710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Official targets to implement the EU INDC (Climate Policy Framework)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Targets and policies implemented in model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Driving instruments used in the model to reach the targets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extLst>
                  <a:ext uri="{0D108BD9-81ED-4DB2-BD59-A6C34878D82A}">
                    <a16:rowId xmlns:a16="http://schemas.microsoft.com/office/drawing/2014/main" val="3111216486"/>
                  </a:ext>
                </a:extLst>
              </a:tr>
              <a:tr h="1564657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Energy efficiency 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-27% efficiency improvement by 2030 (indicative target at the EU level)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Energy efficiency target is implemented in PRIMES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-Regulations (Eco-design measures, Buildings Directive, Energy Efficiency Directive)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extLst>
                  <a:ext uri="{0D108BD9-81ED-4DB2-BD59-A6C34878D82A}">
                    <a16:rowId xmlns:a16="http://schemas.microsoft.com/office/drawing/2014/main" val="3702693149"/>
                  </a:ext>
                </a:extLst>
              </a:tr>
              <a:tr h="526176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-CO2 standards for cars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extLst>
                  <a:ext uri="{0D108BD9-81ED-4DB2-BD59-A6C34878D82A}">
                    <a16:rowId xmlns:a16="http://schemas.microsoft.com/office/drawing/2014/main" val="1285652596"/>
                  </a:ext>
                </a:extLst>
              </a:tr>
              <a:tr h="580552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-Carbon value in non-ETS sectors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extLst>
                  <a:ext uri="{0D108BD9-81ED-4DB2-BD59-A6C34878D82A}">
                    <a16:rowId xmlns:a16="http://schemas.microsoft.com/office/drawing/2014/main" val="2944792879"/>
                  </a:ext>
                </a:extLst>
              </a:tr>
              <a:tr h="25629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Renewables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-27% RES share in EU gross final energy demand in 2030 </a:t>
                      </a:r>
                      <a:r>
                        <a:rPr lang="en-US" sz="1400">
                          <a:effectLst/>
                        </a:rPr>
                        <a:t>(binding)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RES share target is imposed in the model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-Regulations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extLst>
                  <a:ext uri="{0D108BD9-81ED-4DB2-BD59-A6C34878D82A}">
                    <a16:rowId xmlns:a16="http://schemas.microsoft.com/office/drawing/2014/main" val="344026109"/>
                  </a:ext>
                </a:extLst>
              </a:tr>
              <a:tr h="580552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-National support schemes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extLst>
                  <a:ext uri="{0D108BD9-81ED-4DB2-BD59-A6C34878D82A}">
                    <a16:rowId xmlns:a16="http://schemas.microsoft.com/office/drawing/2014/main" val="1484055862"/>
                  </a:ext>
                </a:extLst>
              </a:tr>
              <a:tr h="256293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-Carbon price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89" marR="57489" marT="0" marB="0" anchor="ctr"/>
                </a:tc>
                <a:extLst>
                  <a:ext uri="{0D108BD9-81ED-4DB2-BD59-A6C34878D82A}">
                    <a16:rowId xmlns:a16="http://schemas.microsoft.com/office/drawing/2014/main" val="1863032126"/>
                  </a:ext>
                </a:extLst>
              </a:tr>
            </a:tbl>
          </a:graphicData>
        </a:graphic>
      </p:graphicFrame>
      <p:pic>
        <p:nvPicPr>
          <p:cNvPr id="7" name="Resim 6">
            <a:extLst>
              <a:ext uri="{FF2B5EF4-FFF2-40B4-BE49-F238E27FC236}">
                <a16:creationId xmlns:a16="http://schemas.microsoft.com/office/drawing/2014/main" id="{B193E3DF-AE86-4508-8000-684D5179F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589" y="1404962"/>
            <a:ext cx="6793411" cy="5067885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AD025252-FF5F-4286-AAC8-471153E5F9B0}"/>
              </a:ext>
            </a:extLst>
          </p:cNvPr>
          <p:cNvSpPr txBox="1"/>
          <p:nvPr/>
        </p:nvSpPr>
        <p:spPr>
          <a:xfrm>
            <a:off x="6096000" y="6472847"/>
            <a:ext cx="3983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Minimum, mean and maximum cumulative emissions by energy sector for the evaluated scenarios for 2015–2050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34716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148D95-2E15-4221-B460-F8DEF85A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NDCs</a:t>
            </a:r>
            <a:r>
              <a:rPr lang="tr-TR" dirty="0"/>
              <a:t> of </a:t>
            </a:r>
            <a:r>
              <a:rPr lang="tr-TR" dirty="0" err="1"/>
              <a:t>Major</a:t>
            </a:r>
            <a:r>
              <a:rPr lang="tr-TR" dirty="0"/>
              <a:t> </a:t>
            </a:r>
            <a:r>
              <a:rPr lang="tr-TR" dirty="0" err="1"/>
              <a:t>Emitters</a:t>
            </a:r>
            <a:r>
              <a:rPr lang="tr-TR" dirty="0"/>
              <a:t> – </a:t>
            </a:r>
            <a:r>
              <a:rPr lang="tr-TR" dirty="0" err="1"/>
              <a:t>China</a:t>
            </a:r>
            <a:endParaRPr lang="tr-TR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2C0C9A86-7075-4D27-8D34-1E86632E495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64761077"/>
              </p:ext>
            </p:extLst>
          </p:nvPr>
        </p:nvGraphicFramePr>
        <p:xfrm>
          <a:off x="5654842" y="1371600"/>
          <a:ext cx="6352674" cy="4935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5032">
                  <a:extLst>
                    <a:ext uri="{9D8B030D-6E8A-4147-A177-3AD203B41FA5}">
                      <a16:colId xmlns:a16="http://schemas.microsoft.com/office/drawing/2014/main" val="1270423075"/>
                    </a:ext>
                  </a:extLst>
                </a:gridCol>
                <a:gridCol w="1452541">
                  <a:extLst>
                    <a:ext uri="{9D8B030D-6E8A-4147-A177-3AD203B41FA5}">
                      <a16:colId xmlns:a16="http://schemas.microsoft.com/office/drawing/2014/main" val="3612229913"/>
                    </a:ext>
                  </a:extLst>
                </a:gridCol>
                <a:gridCol w="1147989">
                  <a:extLst>
                    <a:ext uri="{9D8B030D-6E8A-4147-A177-3AD203B41FA5}">
                      <a16:colId xmlns:a16="http://schemas.microsoft.com/office/drawing/2014/main" val="4284740310"/>
                    </a:ext>
                  </a:extLst>
                </a:gridCol>
                <a:gridCol w="1298556">
                  <a:extLst>
                    <a:ext uri="{9D8B030D-6E8A-4147-A177-3AD203B41FA5}">
                      <a16:colId xmlns:a16="http://schemas.microsoft.com/office/drawing/2014/main" val="4037181561"/>
                    </a:ext>
                  </a:extLst>
                </a:gridCol>
                <a:gridCol w="1298556">
                  <a:extLst>
                    <a:ext uri="{9D8B030D-6E8A-4147-A177-3AD203B41FA5}">
                      <a16:colId xmlns:a16="http://schemas.microsoft.com/office/drawing/2014/main" val="1489796020"/>
                    </a:ext>
                  </a:extLst>
                </a:gridCol>
              </a:tblGrid>
              <a:tr h="17376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47" marR="637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Official 2030 INDC target</a:t>
                      </a:r>
                      <a:endParaRPr lang="tr-TR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(conditional or unconditional)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47" marR="637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Official targets to implement the Country INDC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47" marR="637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Targets and policies implemented in model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47" marR="637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Driving instruments used in the model to reach the targets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47" marR="63747" marT="0" marB="0" anchor="ctr"/>
                </a:tc>
                <a:extLst>
                  <a:ext uri="{0D108BD9-81ED-4DB2-BD59-A6C34878D82A}">
                    <a16:rowId xmlns:a16="http://schemas.microsoft.com/office/drawing/2014/main" val="1353941285"/>
                  </a:ext>
                </a:extLst>
              </a:tr>
              <a:tr h="3197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GHGs emissions reduction 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47" marR="637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Peak CO2 emission around 2030, and try to peak earlier, carbon intensity decline by 60% to 65% in 2030 compared to 2005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47" marR="637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No 2030 target, 18% carbon intensity for 2020 compared with that in 2015</a:t>
                      </a:r>
                      <a:endParaRPr lang="tr-TR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47" marR="637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40% carbon intensity by 2020 relative to 2005, used in the INDC scenario, and 52% carbon intensity by 2020 for 2 degree scenario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47" marR="637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Coal control policy for air pollution improvement action plan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47" marR="63747" marT="0" marB="0" anchor="ctr"/>
                </a:tc>
                <a:extLst>
                  <a:ext uri="{0D108BD9-81ED-4DB2-BD59-A6C34878D82A}">
                    <a16:rowId xmlns:a16="http://schemas.microsoft.com/office/drawing/2014/main" val="363369483"/>
                  </a:ext>
                </a:extLst>
              </a:tr>
            </a:tbl>
          </a:graphicData>
        </a:graphic>
      </p:graphicFrame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22CA8C18-B4A0-4540-B67E-477BDC22393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96974840"/>
              </p:ext>
            </p:extLst>
          </p:nvPr>
        </p:nvGraphicFramePr>
        <p:xfrm>
          <a:off x="5654842" y="1371600"/>
          <a:ext cx="6352673" cy="50064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5032">
                  <a:extLst>
                    <a:ext uri="{9D8B030D-6E8A-4147-A177-3AD203B41FA5}">
                      <a16:colId xmlns:a16="http://schemas.microsoft.com/office/drawing/2014/main" val="4232928406"/>
                    </a:ext>
                  </a:extLst>
                </a:gridCol>
                <a:gridCol w="1443789">
                  <a:extLst>
                    <a:ext uri="{9D8B030D-6E8A-4147-A177-3AD203B41FA5}">
                      <a16:colId xmlns:a16="http://schemas.microsoft.com/office/drawing/2014/main" val="1081786483"/>
                    </a:ext>
                  </a:extLst>
                </a:gridCol>
                <a:gridCol w="1155032">
                  <a:extLst>
                    <a:ext uri="{9D8B030D-6E8A-4147-A177-3AD203B41FA5}">
                      <a16:colId xmlns:a16="http://schemas.microsoft.com/office/drawing/2014/main" val="261945728"/>
                    </a:ext>
                  </a:extLst>
                </a:gridCol>
                <a:gridCol w="1300264">
                  <a:extLst>
                    <a:ext uri="{9D8B030D-6E8A-4147-A177-3AD203B41FA5}">
                      <a16:colId xmlns:a16="http://schemas.microsoft.com/office/drawing/2014/main" val="3966406583"/>
                    </a:ext>
                  </a:extLst>
                </a:gridCol>
                <a:gridCol w="1298556">
                  <a:extLst>
                    <a:ext uri="{9D8B030D-6E8A-4147-A177-3AD203B41FA5}">
                      <a16:colId xmlns:a16="http://schemas.microsoft.com/office/drawing/2014/main" val="322232752"/>
                    </a:ext>
                  </a:extLst>
                </a:gridCol>
              </a:tblGrid>
              <a:tr h="16097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83" marR="566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Official 2030 INDC target</a:t>
                      </a:r>
                      <a:endParaRPr lang="tr-TR" sz="14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(conditional or unconditional)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83" marR="566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Official targets to implement the Country INDC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83" marR="566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Targets and policies implemented in model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83" marR="566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Driving instruments used in the model to reach the targets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83" marR="56683" marT="0" marB="0" anchor="ctr"/>
                </a:tc>
                <a:extLst>
                  <a:ext uri="{0D108BD9-81ED-4DB2-BD59-A6C34878D82A}">
                    <a16:rowId xmlns:a16="http://schemas.microsoft.com/office/drawing/2014/main" val="1196391774"/>
                  </a:ext>
                </a:extLst>
              </a:tr>
              <a:tr h="33967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Renewables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83" marR="566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20% non-fossil fuel in total primary energy demand in 2030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83" marR="566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100 to 150 GW for solar PV by 2020, 200 to 300GW for wind power by 2020, 58GW of nuclear by 2020, 100GW to 150GW of nuclear by 2030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83" marR="566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Lower end of renewable energy target by 2020 for INDC scenario (100 GW for solar, 200GW for wind)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83" marR="566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Subsidies for renewable energy, </a:t>
                      </a:r>
                      <a:endParaRPr lang="tr-TR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National target for nuclear power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683" marR="56683" marT="0" marB="0" anchor="ctr"/>
                </a:tc>
                <a:extLst>
                  <a:ext uri="{0D108BD9-81ED-4DB2-BD59-A6C34878D82A}">
                    <a16:rowId xmlns:a16="http://schemas.microsoft.com/office/drawing/2014/main" val="1934732098"/>
                  </a:ext>
                </a:extLst>
              </a:tr>
            </a:tbl>
          </a:graphicData>
        </a:graphic>
      </p:graphicFrame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89F22297-B745-4C96-B9CF-4C5A3E7347B3}"/>
              </a:ext>
            </a:extLst>
          </p:cNvPr>
          <p:cNvSpPr txBox="1">
            <a:spLocks/>
          </p:cNvSpPr>
          <p:nvPr/>
        </p:nvSpPr>
        <p:spPr bwMode="auto">
          <a:xfrm>
            <a:off x="487680" y="1371600"/>
            <a:ext cx="4962626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15938" indent="-2286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798513" indent="-16668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1196975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1487488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GB" sz="2400" dirty="0"/>
              <a:t>China has the largest population and is the biggest emitter of CO2 in the world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share</a:t>
            </a:r>
            <a:r>
              <a:rPr lang="tr-TR" sz="2400" dirty="0"/>
              <a:t> of </a:t>
            </a:r>
            <a:r>
              <a:rPr lang="tr-TR" sz="2400" dirty="0" err="1"/>
              <a:t>services</a:t>
            </a:r>
            <a:r>
              <a:rPr lang="tr-TR" sz="2400" dirty="0"/>
              <a:t> </a:t>
            </a:r>
            <a:r>
              <a:rPr lang="tr-TR" sz="2400" dirty="0" err="1"/>
              <a:t>sector</a:t>
            </a:r>
            <a:r>
              <a:rPr lang="tr-TR" sz="2400" dirty="0"/>
              <a:t> in GDP is </a:t>
            </a:r>
            <a:r>
              <a:rPr lang="tr-TR" sz="2400" dirty="0" err="1"/>
              <a:t>projected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increase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en-GB" sz="2400" dirty="0"/>
              <a:t>56% in 2050 from 40% in 2010</a:t>
            </a:r>
            <a:endParaRPr lang="tr-TR" sz="2400" dirty="0"/>
          </a:p>
          <a:p>
            <a:r>
              <a:rPr lang="en-GB" sz="2400" dirty="0"/>
              <a:t>Based on the </a:t>
            </a:r>
            <a:r>
              <a:rPr lang="tr-TR" sz="2400" dirty="0" err="1"/>
              <a:t>historical</a:t>
            </a:r>
            <a:r>
              <a:rPr lang="tr-TR" sz="2400" dirty="0"/>
              <a:t> </a:t>
            </a:r>
            <a:r>
              <a:rPr lang="en-GB" sz="2400" dirty="0"/>
              <a:t>progress, there </a:t>
            </a:r>
            <a:r>
              <a:rPr lang="tr-TR" sz="2400" dirty="0"/>
              <a:t>is</a:t>
            </a:r>
            <a:r>
              <a:rPr lang="en-GB" sz="2400" dirty="0"/>
              <a:t> high </a:t>
            </a:r>
            <a:r>
              <a:rPr lang="en-GB" sz="2400" dirty="0" err="1"/>
              <a:t>opportunit</a:t>
            </a:r>
            <a:r>
              <a:rPr lang="tr-TR" sz="2400" dirty="0"/>
              <a:t>y</a:t>
            </a:r>
            <a:r>
              <a:rPr lang="en-GB" sz="2400" dirty="0"/>
              <a:t> to go beyond the 60% to 65% target</a:t>
            </a:r>
            <a:endParaRPr lang="tr-TR" sz="2400" dirty="0"/>
          </a:p>
          <a:p>
            <a:r>
              <a:rPr lang="tr-TR" sz="2400" kern="0" dirty="0" err="1"/>
              <a:t>Emissions</a:t>
            </a:r>
            <a:r>
              <a:rPr lang="tr-TR" sz="2400" kern="0" dirty="0"/>
              <a:t> </a:t>
            </a:r>
            <a:r>
              <a:rPr lang="tr-TR" sz="2400" kern="0" dirty="0" err="1"/>
              <a:t>and</a:t>
            </a:r>
            <a:r>
              <a:rPr lang="tr-TR" sz="2400" kern="0" dirty="0"/>
              <a:t> </a:t>
            </a:r>
            <a:r>
              <a:rPr lang="tr-TR" sz="2400" kern="0" dirty="0" err="1"/>
              <a:t>intensity</a:t>
            </a:r>
            <a:r>
              <a:rPr lang="tr-TR" sz="2400" kern="0" dirty="0"/>
              <a:t> </a:t>
            </a:r>
            <a:r>
              <a:rPr lang="tr-TR" sz="2400" kern="0" dirty="0" err="1"/>
              <a:t>targets</a:t>
            </a:r>
            <a:r>
              <a:rPr lang="tr-TR" sz="2400" kern="0" dirty="0"/>
              <a:t> can </a:t>
            </a:r>
            <a:r>
              <a:rPr lang="tr-TR" sz="2400" kern="0" dirty="0" err="1"/>
              <a:t>have</a:t>
            </a:r>
            <a:r>
              <a:rPr lang="tr-TR" sz="2400" kern="0" dirty="0"/>
              <a:t> </a:t>
            </a:r>
            <a:r>
              <a:rPr lang="tr-TR" sz="2400" kern="0" dirty="0" err="1"/>
              <a:t>both</a:t>
            </a:r>
            <a:r>
              <a:rPr lang="tr-TR" sz="2400" kern="0" dirty="0"/>
              <a:t> </a:t>
            </a:r>
            <a:r>
              <a:rPr lang="tr-TR" sz="2400" kern="0" dirty="0" err="1"/>
              <a:t>synergies</a:t>
            </a:r>
            <a:r>
              <a:rPr lang="tr-TR" sz="2400" kern="0" dirty="0"/>
              <a:t> </a:t>
            </a:r>
            <a:r>
              <a:rPr lang="tr-TR" sz="2400" kern="0" dirty="0" err="1"/>
              <a:t>and</a:t>
            </a:r>
            <a:r>
              <a:rPr lang="tr-TR" sz="2400" kern="0" dirty="0"/>
              <a:t> </a:t>
            </a:r>
            <a:r>
              <a:rPr lang="tr-TR" sz="2400" kern="0" dirty="0" err="1"/>
              <a:t>also</a:t>
            </a:r>
            <a:r>
              <a:rPr lang="tr-TR" sz="2400" kern="0" dirty="0"/>
              <a:t> </a:t>
            </a:r>
            <a:r>
              <a:rPr lang="tr-TR" sz="2400" kern="0" dirty="0" err="1"/>
              <a:t>trade-offs</a:t>
            </a:r>
            <a:r>
              <a:rPr lang="tr-TR" sz="2400" kern="0" dirty="0"/>
              <a:t> </a:t>
            </a:r>
            <a:r>
              <a:rPr lang="tr-TR" sz="2400" kern="0" dirty="0" err="1"/>
              <a:t>depending</a:t>
            </a:r>
            <a:r>
              <a:rPr lang="tr-TR" sz="2400" kern="0" dirty="0"/>
              <a:t> on </a:t>
            </a:r>
            <a:r>
              <a:rPr lang="tr-TR" sz="2400" kern="0" dirty="0" err="1"/>
              <a:t>uncertainties</a:t>
            </a:r>
            <a:endParaRPr lang="tr-TR" sz="3200" kern="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0B460DFE-FF0D-4B7A-95B2-5925C2A6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841" y="1371600"/>
            <a:ext cx="6456950" cy="51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148D95-2E15-4221-B460-F8DEF85A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NDCs</a:t>
            </a:r>
            <a:r>
              <a:rPr lang="tr-TR" dirty="0"/>
              <a:t> of </a:t>
            </a:r>
            <a:r>
              <a:rPr lang="tr-TR" dirty="0" err="1"/>
              <a:t>Major</a:t>
            </a:r>
            <a:r>
              <a:rPr lang="tr-TR" dirty="0"/>
              <a:t> </a:t>
            </a:r>
            <a:r>
              <a:rPr lang="tr-TR" dirty="0" err="1"/>
              <a:t>Emitters</a:t>
            </a:r>
            <a:r>
              <a:rPr lang="tr-TR" dirty="0"/>
              <a:t> – </a:t>
            </a:r>
            <a:r>
              <a:rPr lang="tr-TR" dirty="0" err="1"/>
              <a:t>India</a:t>
            </a:r>
            <a:endParaRPr lang="tr-TR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12A59695-CEAC-40CB-932E-4ECD38BAEC0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3375227"/>
              </p:ext>
            </p:extLst>
          </p:nvPr>
        </p:nvGraphicFramePr>
        <p:xfrm>
          <a:off x="5209673" y="1096963"/>
          <a:ext cx="6845966" cy="5684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9263">
                  <a:extLst>
                    <a:ext uri="{9D8B030D-6E8A-4147-A177-3AD203B41FA5}">
                      <a16:colId xmlns:a16="http://schemas.microsoft.com/office/drawing/2014/main" val="3859568051"/>
                    </a:ext>
                  </a:extLst>
                </a:gridCol>
                <a:gridCol w="1385653">
                  <a:extLst>
                    <a:ext uri="{9D8B030D-6E8A-4147-A177-3AD203B41FA5}">
                      <a16:colId xmlns:a16="http://schemas.microsoft.com/office/drawing/2014/main" val="2529330667"/>
                    </a:ext>
                  </a:extLst>
                </a:gridCol>
                <a:gridCol w="1467853">
                  <a:extLst>
                    <a:ext uri="{9D8B030D-6E8A-4147-A177-3AD203B41FA5}">
                      <a16:colId xmlns:a16="http://schemas.microsoft.com/office/drawing/2014/main" val="3700464463"/>
                    </a:ext>
                  </a:extLst>
                </a:gridCol>
                <a:gridCol w="1335505">
                  <a:extLst>
                    <a:ext uri="{9D8B030D-6E8A-4147-A177-3AD203B41FA5}">
                      <a16:colId xmlns:a16="http://schemas.microsoft.com/office/drawing/2014/main" val="3242567871"/>
                    </a:ext>
                  </a:extLst>
                </a:gridCol>
                <a:gridCol w="1407692">
                  <a:extLst>
                    <a:ext uri="{9D8B030D-6E8A-4147-A177-3AD203B41FA5}">
                      <a16:colId xmlns:a16="http://schemas.microsoft.com/office/drawing/2014/main" val="935946501"/>
                    </a:ext>
                  </a:extLst>
                </a:gridCol>
              </a:tblGrid>
              <a:tr h="10906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Official 2030 INDC target </a:t>
                      </a:r>
                      <a:endParaRPr lang="tr-TR" sz="14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(conditional or unconditional)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Official targets to implement the Country INDC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Targets and policies implemented in model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Driving instruments used in the model to reach the targets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extLst>
                  <a:ext uri="{0D108BD9-81ED-4DB2-BD59-A6C34878D82A}">
                    <a16:rowId xmlns:a16="http://schemas.microsoft.com/office/drawing/2014/main" val="1720073676"/>
                  </a:ext>
                </a:extLst>
              </a:tr>
              <a:tr h="1849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GHGs emissions reduction 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Conditional (Voluntary pledge)</a:t>
                      </a:r>
                      <a:endParaRPr lang="tr-TR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-Emission intensity reduction by 33-35 per cent from 2005 level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Emission intensity reduction by 33-35 per cent from 2005 level during 2005-2030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The emission intensity target is explicitly included in the model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Standards and regulations in implemented in industry, residential, commercial and transport sectors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extLst>
                  <a:ext uri="{0D108BD9-81ED-4DB2-BD59-A6C34878D82A}">
                    <a16:rowId xmlns:a16="http://schemas.microsoft.com/office/drawing/2014/main" val="2450543955"/>
                  </a:ext>
                </a:extLst>
              </a:tr>
              <a:tr h="26380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Renewables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Conditional (Voluntary pledge)</a:t>
                      </a:r>
                      <a:endParaRPr lang="tr-TR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-40 per cent non-fossil fuels/ renewables (cumulative installed power capacity)  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r>
                        <a:rPr lang="tr-TR" sz="1400" dirty="0">
                          <a:effectLst/>
                        </a:rPr>
                        <a:t>% </a:t>
                      </a:r>
                      <a:r>
                        <a:rPr lang="en-US" sz="1400" dirty="0">
                          <a:effectLst/>
                        </a:rPr>
                        <a:t>non-fossil fuels/renewables</a:t>
                      </a:r>
                      <a:endParaRPr lang="tr-TR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-Renewable capacity</a:t>
                      </a:r>
                      <a:r>
                        <a:rPr lang="tr-TR" sz="140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Solar: 100 GW by 2030</a:t>
                      </a:r>
                      <a:r>
                        <a:rPr lang="tr-TR" sz="1400" dirty="0">
                          <a:effectLst/>
                        </a:rPr>
                        <a:t>, </a:t>
                      </a:r>
                      <a:r>
                        <a:rPr lang="en-US" sz="1400" dirty="0">
                          <a:effectLst/>
                        </a:rPr>
                        <a:t>Wind: 60 GW by 2022</a:t>
                      </a:r>
                      <a:r>
                        <a:rPr lang="tr-TR" sz="1400" dirty="0">
                          <a:effectLst/>
                        </a:rPr>
                        <a:t>, </a:t>
                      </a:r>
                      <a:r>
                        <a:rPr lang="en-US" sz="1400" dirty="0">
                          <a:effectLst/>
                        </a:rPr>
                        <a:t>Small hydro: 15 GW by 2022</a:t>
                      </a:r>
                      <a:r>
                        <a:rPr lang="tr-TR" sz="1400" dirty="0">
                          <a:effectLst/>
                        </a:rPr>
                        <a:t>, </a:t>
                      </a:r>
                      <a:r>
                        <a:rPr lang="en-US" sz="1400" dirty="0">
                          <a:effectLst/>
                        </a:rPr>
                        <a:t>Biomass: 25 GW by 2022</a:t>
                      </a:r>
                      <a:endParaRPr lang="tr-TR" sz="1400" dirty="0">
                        <a:effectLst/>
                      </a:endParaRPr>
                    </a:p>
                  </a:txBody>
                  <a:tcPr marL="62071" marR="620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The RES capacity target is found to be more stringent than the GHG intensity target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1" marR="6207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-National Solar</a:t>
                      </a:r>
                      <a:r>
                        <a:rPr lang="tr-TR" sz="1400" dirty="0">
                          <a:effectLst/>
                        </a:rPr>
                        <a:t> </a:t>
                      </a:r>
                      <a:r>
                        <a:rPr lang="tr-TR" sz="1400" dirty="0" err="1">
                          <a:effectLst/>
                        </a:rPr>
                        <a:t>and</a:t>
                      </a:r>
                      <a:r>
                        <a:rPr lang="tr-T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Wind Mission</a:t>
                      </a:r>
                      <a:r>
                        <a:rPr lang="tr-TR" sz="1400" dirty="0">
                          <a:effectLst/>
                        </a:rPr>
                        <a:t>s,</a:t>
                      </a:r>
                      <a:r>
                        <a:rPr lang="en-GB" sz="1400" dirty="0">
                          <a:effectLst/>
                        </a:rPr>
                        <a:t> Biofuel Policy</a:t>
                      </a:r>
                      <a:r>
                        <a:rPr lang="tr-TR" sz="1400" dirty="0">
                          <a:effectLst/>
                        </a:rPr>
                        <a:t>, </a:t>
                      </a:r>
                      <a:r>
                        <a:rPr lang="en-GB" sz="1400" dirty="0">
                          <a:effectLst/>
                        </a:rPr>
                        <a:t>Renewable Purchase Obligations (RPOs)</a:t>
                      </a:r>
                      <a:r>
                        <a:rPr lang="tr-TR" sz="1400" dirty="0">
                          <a:effectLst/>
                        </a:rPr>
                        <a:t>,</a:t>
                      </a:r>
                      <a:r>
                        <a:rPr lang="en-GB" sz="1400" dirty="0">
                          <a:effectLst/>
                        </a:rPr>
                        <a:t> Tariff for solar and biogas power</a:t>
                      </a:r>
                      <a:endParaRPr lang="tr-TR" sz="1400" dirty="0">
                        <a:effectLst/>
                      </a:endParaRPr>
                    </a:p>
                  </a:txBody>
                  <a:tcPr marL="62071" marR="62071" marT="0" marB="0" anchor="ctr"/>
                </a:tc>
                <a:extLst>
                  <a:ext uri="{0D108BD9-81ED-4DB2-BD59-A6C34878D82A}">
                    <a16:rowId xmlns:a16="http://schemas.microsoft.com/office/drawing/2014/main" val="791952759"/>
                  </a:ext>
                </a:extLst>
              </a:tr>
            </a:tbl>
          </a:graphicData>
        </a:graphic>
      </p:graphicFrame>
      <p:graphicFrame>
        <p:nvGraphicFramePr>
          <p:cNvPr id="9" name="Tablo 8">
            <a:extLst>
              <a:ext uri="{FF2B5EF4-FFF2-40B4-BE49-F238E27FC236}">
                <a16:creationId xmlns:a16="http://schemas.microsoft.com/office/drawing/2014/main" id="{1A1BC260-0C44-46B3-8CEA-FFDCC327E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913468"/>
              </p:ext>
            </p:extLst>
          </p:nvPr>
        </p:nvGraphicFramePr>
        <p:xfrm>
          <a:off x="5209672" y="1096137"/>
          <a:ext cx="6845965" cy="57626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537">
                  <a:extLst>
                    <a:ext uri="{9D8B030D-6E8A-4147-A177-3AD203B41FA5}">
                      <a16:colId xmlns:a16="http://schemas.microsoft.com/office/drawing/2014/main" val="697960375"/>
                    </a:ext>
                  </a:extLst>
                </a:gridCol>
                <a:gridCol w="1362848">
                  <a:extLst>
                    <a:ext uri="{9D8B030D-6E8A-4147-A177-3AD203B41FA5}">
                      <a16:colId xmlns:a16="http://schemas.microsoft.com/office/drawing/2014/main" val="4063891089"/>
                    </a:ext>
                  </a:extLst>
                </a:gridCol>
                <a:gridCol w="1500668">
                  <a:extLst>
                    <a:ext uri="{9D8B030D-6E8A-4147-A177-3AD203B41FA5}">
                      <a16:colId xmlns:a16="http://schemas.microsoft.com/office/drawing/2014/main" val="1201773097"/>
                    </a:ext>
                  </a:extLst>
                </a:gridCol>
                <a:gridCol w="1160893">
                  <a:extLst>
                    <a:ext uri="{9D8B030D-6E8A-4147-A177-3AD203B41FA5}">
                      <a16:colId xmlns:a16="http://schemas.microsoft.com/office/drawing/2014/main" val="707592918"/>
                    </a:ext>
                  </a:extLst>
                </a:gridCol>
                <a:gridCol w="1474019">
                  <a:extLst>
                    <a:ext uri="{9D8B030D-6E8A-4147-A177-3AD203B41FA5}">
                      <a16:colId xmlns:a16="http://schemas.microsoft.com/office/drawing/2014/main" val="2412417550"/>
                    </a:ext>
                  </a:extLst>
                </a:gridCol>
              </a:tblGrid>
              <a:tr h="335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Official 2030 INDC target </a:t>
                      </a:r>
                      <a:endParaRPr lang="tr-TR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(conditional or unconditional)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Official targets to implement the Country INDC 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Targets and policies implemented in model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Driving instruments used in the model to reach the targets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extLst>
                  <a:ext uri="{0D108BD9-81ED-4DB2-BD59-A6C34878D82A}">
                    <a16:rowId xmlns:a16="http://schemas.microsoft.com/office/drawing/2014/main" val="2253962247"/>
                  </a:ext>
                </a:extLst>
              </a:tr>
              <a:tr h="4101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Power</a:t>
                      </a:r>
                      <a:endParaRPr lang="tr-TR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Unconditional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AT&amp;C losses: Reduce to 6-8%</a:t>
                      </a:r>
                      <a:r>
                        <a:rPr lang="tr-TR" sz="1400" dirty="0">
                          <a:effectLst/>
                        </a:rPr>
                        <a:t>, i</a:t>
                      </a:r>
                      <a:r>
                        <a:rPr lang="en-GB" sz="1400" dirty="0" err="1">
                          <a:effectLst/>
                        </a:rPr>
                        <a:t>ntroduction</a:t>
                      </a:r>
                      <a:r>
                        <a:rPr lang="en-GB" sz="1400" dirty="0">
                          <a:effectLst/>
                        </a:rPr>
                        <a:t> of smart and micro grids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This measure is implemented in the model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National Mission for Enhanced Energy Efficiency (NMEEE)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extLst>
                  <a:ext uri="{0D108BD9-81ED-4DB2-BD59-A6C34878D82A}">
                    <a16:rowId xmlns:a16="http://schemas.microsoft.com/office/drawing/2014/main" val="2426051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Industry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Conditional -</a:t>
                      </a:r>
                      <a:endParaRPr lang="tr-TR" sz="14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This is a sectoral policy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tr-TR" sz="1400" dirty="0">
                          <a:effectLst/>
                        </a:rPr>
                        <a:t>E</a:t>
                      </a:r>
                      <a:r>
                        <a:rPr lang="en-US" sz="1400" dirty="0">
                          <a:effectLst/>
                        </a:rPr>
                        <a:t>enhanced sectoral and plant coverage</a:t>
                      </a:r>
                      <a:r>
                        <a:rPr lang="tr-TR" sz="1400" dirty="0">
                          <a:effectLst/>
                        </a:rPr>
                        <a:t>,</a:t>
                      </a:r>
                      <a:r>
                        <a:rPr lang="en-US" sz="1400" dirty="0">
                          <a:effectLst/>
                        </a:rPr>
                        <a:t>railway, refineries and distributed companies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Policies and measure implemented in the model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National Mission for Enhanced Energy Efficiency (NMEEE)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extLst>
                  <a:ext uri="{0D108BD9-81ED-4DB2-BD59-A6C34878D82A}">
                    <a16:rowId xmlns:a16="http://schemas.microsoft.com/office/drawing/2014/main" val="104651263"/>
                  </a:ext>
                </a:extLst>
              </a:tr>
              <a:tr h="5587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Transportation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Unconditional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Share of railways: 36 to 45 %, introduction of DFC, improve vehicle efficiency, introduce EV, increase public transit (metro)</a:t>
                      </a:r>
                      <a:endParaRPr lang="tr-TR" sz="14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Policies and measure implemented in the model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BE" sz="1400" dirty="0">
                          <a:effectLst/>
                        </a:rPr>
                        <a:t>National Mission on </a:t>
                      </a:r>
                      <a:r>
                        <a:rPr lang="fr-BE" sz="1400" dirty="0" err="1">
                          <a:effectLst/>
                        </a:rPr>
                        <a:t>Sustainable</a:t>
                      </a:r>
                      <a:r>
                        <a:rPr lang="fr-BE" sz="1400" dirty="0">
                          <a:effectLst/>
                        </a:rPr>
                        <a:t> Habitats,</a:t>
                      </a:r>
                      <a:r>
                        <a:rPr lang="tr-T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Smart Cities Mission, </a:t>
                      </a:r>
                      <a:r>
                        <a:rPr lang="en-US" sz="1400" dirty="0">
                          <a:effectLst/>
                        </a:rPr>
                        <a:t>Atal Mission for Rejuvenation and Urban Transformation (AMRUT)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extLst>
                  <a:ext uri="{0D108BD9-81ED-4DB2-BD59-A6C34878D82A}">
                    <a16:rowId xmlns:a16="http://schemas.microsoft.com/office/drawing/2014/main" val="2218363046"/>
                  </a:ext>
                </a:extLst>
              </a:tr>
            </a:tbl>
          </a:graphicData>
        </a:graphic>
      </p:graphicFrame>
      <p:graphicFrame>
        <p:nvGraphicFramePr>
          <p:cNvPr id="10" name="Tablo 9">
            <a:extLst>
              <a:ext uri="{FF2B5EF4-FFF2-40B4-BE49-F238E27FC236}">
                <a16:creationId xmlns:a16="http://schemas.microsoft.com/office/drawing/2014/main" id="{2CAE07D9-FD98-4A90-AE71-F07DD63F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451896"/>
              </p:ext>
            </p:extLst>
          </p:nvPr>
        </p:nvGraphicFramePr>
        <p:xfrm>
          <a:off x="5209673" y="1096963"/>
          <a:ext cx="6845965" cy="57610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7537">
                  <a:extLst>
                    <a:ext uri="{9D8B030D-6E8A-4147-A177-3AD203B41FA5}">
                      <a16:colId xmlns:a16="http://schemas.microsoft.com/office/drawing/2014/main" val="697960375"/>
                    </a:ext>
                  </a:extLst>
                </a:gridCol>
                <a:gridCol w="1362848">
                  <a:extLst>
                    <a:ext uri="{9D8B030D-6E8A-4147-A177-3AD203B41FA5}">
                      <a16:colId xmlns:a16="http://schemas.microsoft.com/office/drawing/2014/main" val="4063891089"/>
                    </a:ext>
                  </a:extLst>
                </a:gridCol>
                <a:gridCol w="1500668">
                  <a:extLst>
                    <a:ext uri="{9D8B030D-6E8A-4147-A177-3AD203B41FA5}">
                      <a16:colId xmlns:a16="http://schemas.microsoft.com/office/drawing/2014/main" val="1201773097"/>
                    </a:ext>
                  </a:extLst>
                </a:gridCol>
                <a:gridCol w="1160893">
                  <a:extLst>
                    <a:ext uri="{9D8B030D-6E8A-4147-A177-3AD203B41FA5}">
                      <a16:colId xmlns:a16="http://schemas.microsoft.com/office/drawing/2014/main" val="707592918"/>
                    </a:ext>
                  </a:extLst>
                </a:gridCol>
                <a:gridCol w="1474019">
                  <a:extLst>
                    <a:ext uri="{9D8B030D-6E8A-4147-A177-3AD203B41FA5}">
                      <a16:colId xmlns:a16="http://schemas.microsoft.com/office/drawing/2014/main" val="2412417550"/>
                    </a:ext>
                  </a:extLst>
                </a:gridCol>
              </a:tblGrid>
              <a:tr h="16488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Official 2030 INDC target </a:t>
                      </a:r>
                      <a:endParaRPr lang="tr-TR" sz="14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(conditional or unconditional)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Official targets to implement the Country INDC 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Targets and policies implemented in model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Driving instruments used in the model to reach the targets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extLst>
                  <a:ext uri="{0D108BD9-81ED-4DB2-BD59-A6C34878D82A}">
                    <a16:rowId xmlns:a16="http://schemas.microsoft.com/office/drawing/2014/main" val="2253962247"/>
                  </a:ext>
                </a:extLst>
              </a:tr>
              <a:tr h="27964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Residential and Commercial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Unconditional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LED to save 100 TWh annually, Standards and Labelling programme for 21 equipment, LEED and ECBC std.</a:t>
                      </a:r>
                      <a:endParaRPr lang="tr-TR" sz="14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Policies and measure implemented in the model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BE" sz="1400">
                          <a:effectLst/>
                        </a:rPr>
                        <a:t>National Mission on Sustainable Habitats,</a:t>
                      </a:r>
                      <a:endParaRPr lang="tr-TR" sz="14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NSM, NMEEE, </a:t>
                      </a:r>
                      <a:r>
                        <a:rPr lang="en-IN" sz="1400">
                          <a:effectLst/>
                        </a:rPr>
                        <a:t>Standards and Labelling programme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extLst>
                  <a:ext uri="{0D108BD9-81ED-4DB2-BD59-A6C34878D82A}">
                    <a16:rowId xmlns:a16="http://schemas.microsoft.com/office/drawing/2014/main" val="2238529378"/>
                  </a:ext>
                </a:extLst>
              </a:tr>
              <a:tr h="13157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Agriculture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Unconditional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Shifting to energy efficient pumps and solar pumps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Policies and measure implemented in the model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NSM, NMEEE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98" marR="28398" marT="0" marB="0" anchor="ctr"/>
                </a:tc>
                <a:extLst>
                  <a:ext uri="{0D108BD9-81ED-4DB2-BD59-A6C34878D82A}">
                    <a16:rowId xmlns:a16="http://schemas.microsoft.com/office/drawing/2014/main" val="3563647406"/>
                  </a:ext>
                </a:extLst>
              </a:tr>
            </a:tbl>
          </a:graphicData>
        </a:graphic>
      </p:graphicFrame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370EF900-2312-4E4F-93D8-FD5D8C5F3DB6}"/>
              </a:ext>
            </a:extLst>
          </p:cNvPr>
          <p:cNvSpPr txBox="1">
            <a:spLocks/>
          </p:cNvSpPr>
          <p:nvPr/>
        </p:nvSpPr>
        <p:spPr bwMode="auto">
          <a:xfrm>
            <a:off x="487680" y="1371600"/>
            <a:ext cx="4589646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15938" indent="-2286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798513" indent="-16668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1196975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1487488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tr-TR" sz="2400" dirty="0"/>
              <a:t>Multi-</a:t>
            </a:r>
            <a:r>
              <a:rPr lang="tr-TR" sz="2400" dirty="0" err="1"/>
              <a:t>sectoral</a:t>
            </a:r>
            <a:r>
              <a:rPr lang="tr-TR" sz="2400" dirty="0"/>
              <a:t> </a:t>
            </a:r>
            <a:r>
              <a:rPr lang="tr-TR" sz="2400" dirty="0" err="1"/>
              <a:t>pledges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emission</a:t>
            </a:r>
            <a:r>
              <a:rPr lang="tr-TR" sz="2400" dirty="0"/>
              <a:t> </a:t>
            </a:r>
            <a:r>
              <a:rPr lang="tr-TR" sz="2400" dirty="0" err="1"/>
              <a:t>intensity</a:t>
            </a:r>
            <a:r>
              <a:rPr lang="tr-TR" sz="2400" dirty="0"/>
              <a:t> </a:t>
            </a:r>
            <a:r>
              <a:rPr lang="tr-TR" sz="2400" dirty="0" err="1"/>
              <a:t>targets</a:t>
            </a:r>
            <a:endParaRPr lang="tr-TR" sz="2400" dirty="0"/>
          </a:p>
          <a:p>
            <a:r>
              <a:rPr lang="tr-TR" sz="2400" kern="0" dirty="0" err="1"/>
              <a:t>Although</a:t>
            </a:r>
            <a:r>
              <a:rPr lang="tr-TR" sz="2400" kern="0" dirty="0"/>
              <a:t> </a:t>
            </a:r>
            <a:r>
              <a:rPr lang="tr-TR" sz="2400" kern="0" dirty="0" err="1"/>
              <a:t>India</a:t>
            </a:r>
            <a:r>
              <a:rPr lang="tr-TR" sz="2400" kern="0" dirty="0"/>
              <a:t> is on </a:t>
            </a:r>
            <a:r>
              <a:rPr lang="tr-TR" sz="2400" kern="0" dirty="0" err="1"/>
              <a:t>track</a:t>
            </a:r>
            <a:r>
              <a:rPr lang="tr-TR" sz="2400" kern="0" dirty="0"/>
              <a:t> </a:t>
            </a:r>
            <a:r>
              <a:rPr lang="tr-TR" sz="2400" kern="0" dirty="0" err="1"/>
              <a:t>for</a:t>
            </a:r>
            <a:r>
              <a:rPr lang="tr-TR" sz="2400" kern="0" dirty="0"/>
              <a:t> </a:t>
            </a:r>
            <a:r>
              <a:rPr lang="tr-TR" sz="2400" kern="0" dirty="0" err="1"/>
              <a:t>emission</a:t>
            </a:r>
            <a:r>
              <a:rPr lang="tr-TR" sz="2400" kern="0" dirty="0"/>
              <a:t> </a:t>
            </a:r>
            <a:r>
              <a:rPr lang="tr-TR" sz="2400" kern="0" dirty="0" err="1"/>
              <a:t>reduction</a:t>
            </a:r>
            <a:r>
              <a:rPr lang="tr-TR" sz="2400" kern="0" dirty="0"/>
              <a:t>, </a:t>
            </a:r>
            <a:r>
              <a:rPr lang="tr-TR" sz="2400" kern="0" dirty="0" err="1"/>
              <a:t>there</a:t>
            </a:r>
            <a:r>
              <a:rPr lang="tr-TR" sz="2400" kern="0" dirty="0"/>
              <a:t> </a:t>
            </a:r>
            <a:r>
              <a:rPr lang="tr-TR" sz="2400" kern="0" dirty="0" err="1"/>
              <a:t>are</a:t>
            </a:r>
            <a:r>
              <a:rPr lang="tr-TR" sz="2400" kern="0" dirty="0"/>
              <a:t> </a:t>
            </a:r>
            <a:r>
              <a:rPr lang="tr-TR" sz="2400" kern="0" dirty="0" err="1"/>
              <a:t>uncertainties</a:t>
            </a:r>
            <a:r>
              <a:rPr lang="tr-TR" sz="2400" kern="0" dirty="0"/>
              <a:t> </a:t>
            </a:r>
            <a:r>
              <a:rPr lang="tr-TR" sz="2400" kern="0" dirty="0" err="1"/>
              <a:t>related</a:t>
            </a:r>
            <a:r>
              <a:rPr lang="tr-TR" sz="2400" kern="0" dirty="0"/>
              <a:t> </a:t>
            </a:r>
            <a:r>
              <a:rPr lang="tr-TR" sz="2400" kern="0" dirty="0" err="1"/>
              <a:t>to</a:t>
            </a:r>
            <a:r>
              <a:rPr lang="tr-TR" sz="2400" kern="0" dirty="0"/>
              <a:t> post-2030 </a:t>
            </a:r>
            <a:r>
              <a:rPr lang="tr-TR" sz="2400" kern="0" dirty="0" err="1"/>
              <a:t>energy</a:t>
            </a:r>
            <a:r>
              <a:rPr lang="tr-TR" sz="2400" kern="0" dirty="0"/>
              <a:t> </a:t>
            </a:r>
            <a:r>
              <a:rPr lang="tr-TR" sz="2400" kern="0" dirty="0" err="1"/>
              <a:t>policy</a:t>
            </a:r>
            <a:endParaRPr lang="tr-TR" sz="2400" kern="0" dirty="0"/>
          </a:p>
          <a:p>
            <a:r>
              <a:rPr lang="tr-TR" sz="2400" kern="0" dirty="0" err="1"/>
              <a:t>The</a:t>
            </a:r>
            <a:r>
              <a:rPr lang="tr-TR" sz="2400" kern="0" dirty="0"/>
              <a:t> </a:t>
            </a:r>
            <a:r>
              <a:rPr lang="tr-TR" sz="2400" kern="0" dirty="0" err="1"/>
              <a:t>targets</a:t>
            </a:r>
            <a:r>
              <a:rPr lang="tr-TR" sz="2400" kern="0" dirty="0"/>
              <a:t> </a:t>
            </a:r>
            <a:r>
              <a:rPr lang="tr-TR" sz="2400" kern="0" dirty="0" err="1"/>
              <a:t>are</a:t>
            </a:r>
            <a:r>
              <a:rPr lang="tr-TR" sz="2400" kern="0" dirty="0"/>
              <a:t> </a:t>
            </a:r>
            <a:r>
              <a:rPr lang="tr-TR" sz="2400" kern="0" dirty="0" err="1"/>
              <a:t>modest</a:t>
            </a:r>
            <a:r>
              <a:rPr lang="tr-TR" sz="2400" kern="0" dirty="0"/>
              <a:t> </a:t>
            </a:r>
            <a:r>
              <a:rPr lang="tr-TR" sz="2400" kern="0" dirty="0" err="1"/>
              <a:t>compared</a:t>
            </a:r>
            <a:r>
              <a:rPr lang="tr-TR" sz="2400" kern="0" dirty="0"/>
              <a:t> </a:t>
            </a:r>
            <a:r>
              <a:rPr lang="tr-TR" sz="2400" kern="0" dirty="0" err="1"/>
              <a:t>to</a:t>
            </a:r>
            <a:r>
              <a:rPr lang="tr-TR" sz="2400" kern="0" dirty="0"/>
              <a:t> </a:t>
            </a:r>
            <a:r>
              <a:rPr lang="tr-TR" sz="2400" kern="0" dirty="0" err="1"/>
              <a:t>the</a:t>
            </a:r>
            <a:r>
              <a:rPr lang="tr-TR" sz="2400" kern="0" dirty="0"/>
              <a:t> </a:t>
            </a:r>
            <a:r>
              <a:rPr lang="tr-TR" sz="2400" kern="0" dirty="0" err="1"/>
              <a:t>potential</a:t>
            </a:r>
            <a:r>
              <a:rPr lang="tr-TR" sz="2400" kern="0" dirty="0"/>
              <a:t> </a:t>
            </a:r>
            <a:r>
              <a:rPr lang="tr-TR" sz="2400" kern="0" dirty="0" err="1"/>
              <a:t>and</a:t>
            </a:r>
            <a:r>
              <a:rPr lang="tr-TR" sz="2400" kern="0" dirty="0"/>
              <a:t> </a:t>
            </a:r>
            <a:r>
              <a:rPr lang="tr-TR" sz="2400" kern="0" dirty="0" err="1"/>
              <a:t>might</a:t>
            </a:r>
            <a:r>
              <a:rPr lang="tr-TR" sz="2400" kern="0" dirty="0"/>
              <a:t> be </a:t>
            </a:r>
            <a:r>
              <a:rPr lang="tr-TR" sz="2400" kern="0" dirty="0" err="1"/>
              <a:t>improved</a:t>
            </a:r>
            <a:r>
              <a:rPr lang="tr-TR" sz="2400" kern="0" dirty="0"/>
              <a:t> </a:t>
            </a:r>
            <a:r>
              <a:rPr lang="tr-TR" sz="2400" kern="0" dirty="0" err="1"/>
              <a:t>to</a:t>
            </a:r>
            <a:r>
              <a:rPr lang="tr-TR" sz="2400" kern="0" dirty="0"/>
              <a:t> </a:t>
            </a:r>
            <a:r>
              <a:rPr lang="tr-TR" sz="2400" kern="0" dirty="0" err="1"/>
              <a:t>increase</a:t>
            </a:r>
            <a:r>
              <a:rPr lang="tr-TR" sz="2400" kern="0" dirty="0"/>
              <a:t> </a:t>
            </a:r>
            <a:r>
              <a:rPr lang="tr-TR" sz="2400" kern="0" dirty="0" err="1"/>
              <a:t>the</a:t>
            </a:r>
            <a:r>
              <a:rPr lang="tr-TR" sz="2400" kern="0" dirty="0"/>
              <a:t> </a:t>
            </a:r>
            <a:r>
              <a:rPr lang="tr-TR" sz="2400" kern="0" dirty="0" err="1"/>
              <a:t>climate</a:t>
            </a:r>
            <a:r>
              <a:rPr lang="tr-TR" sz="2400" kern="0" dirty="0"/>
              <a:t> </a:t>
            </a:r>
            <a:r>
              <a:rPr lang="tr-TR" sz="2400" kern="0" dirty="0" err="1"/>
              <a:t>ambition</a:t>
            </a:r>
            <a:endParaRPr lang="tr-TR" sz="2400" kern="0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47BB1A73-FA50-4F7D-B698-A393773D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389" y="1095726"/>
            <a:ext cx="7255612" cy="57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8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F68B17C-FDED-489C-8A9E-222F7484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Impacts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7CFE23-D0D6-4292-B066-9652E96737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Human-induced climate change is causing dangerous and widespread disruption in nature</a:t>
            </a:r>
            <a:endParaRPr lang="tr-TR" sz="2400" dirty="0"/>
          </a:p>
          <a:p>
            <a:r>
              <a:rPr lang="en-US" sz="2400" dirty="0"/>
              <a:t>Urgent action </a:t>
            </a:r>
            <a:r>
              <a:rPr lang="tr-TR" sz="2400" dirty="0"/>
              <a:t>is </a:t>
            </a:r>
            <a:r>
              <a:rPr lang="en-US" sz="2400" dirty="0"/>
              <a:t>required to deal with increasing risks</a:t>
            </a:r>
            <a:endParaRPr lang="tr-TR" sz="2400" dirty="0"/>
          </a:p>
          <a:p>
            <a:r>
              <a:rPr lang="en-US" sz="2400" dirty="0"/>
              <a:t>Safeguarding and strengthening nature is key to securing a </a:t>
            </a:r>
            <a:r>
              <a:rPr lang="en-US" sz="2400" dirty="0" err="1"/>
              <a:t>liveable</a:t>
            </a:r>
            <a:r>
              <a:rPr lang="en-US" sz="2400" dirty="0"/>
              <a:t> future</a:t>
            </a:r>
            <a:endParaRPr lang="tr-TR" sz="2400" dirty="0"/>
          </a:p>
          <a:p>
            <a:r>
              <a:rPr lang="en-US" sz="2400" dirty="0"/>
              <a:t>Cities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en-US" sz="2400" dirty="0"/>
              <a:t> </a:t>
            </a:r>
            <a:r>
              <a:rPr lang="tr-TR" sz="2400" dirty="0"/>
              <a:t>h</a:t>
            </a:r>
            <a:r>
              <a:rPr lang="en-US" sz="2400" dirty="0" err="1"/>
              <a:t>otspots</a:t>
            </a:r>
            <a:r>
              <a:rPr lang="en-US" sz="2400" dirty="0"/>
              <a:t> of impacts and risks, but also a crucial part of the solution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1EAAC72-CDBD-4023-A731-1DDEB18AE7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4079" y="1610781"/>
            <a:ext cx="5992069" cy="36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3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148D95-2E15-4221-B460-F8DEF85A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NDCs</a:t>
            </a:r>
            <a:r>
              <a:rPr lang="tr-TR" dirty="0"/>
              <a:t> of </a:t>
            </a:r>
            <a:r>
              <a:rPr lang="tr-TR" dirty="0" err="1"/>
              <a:t>Major</a:t>
            </a:r>
            <a:r>
              <a:rPr lang="tr-TR" dirty="0"/>
              <a:t> </a:t>
            </a:r>
            <a:r>
              <a:rPr lang="tr-TR" dirty="0" err="1"/>
              <a:t>Emitters</a:t>
            </a:r>
            <a:r>
              <a:rPr lang="tr-TR" dirty="0"/>
              <a:t> – </a:t>
            </a:r>
            <a:r>
              <a:rPr lang="tr-TR" dirty="0" err="1"/>
              <a:t>Brazil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E6DF5A-595E-47B7-8E33-7DE8AB82B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698096" cy="4935538"/>
          </a:xfrm>
        </p:spPr>
        <p:txBody>
          <a:bodyPr/>
          <a:lstStyle/>
          <a:p>
            <a:r>
              <a:rPr lang="tr-TR" sz="2400" dirty="0"/>
              <a:t>O</a:t>
            </a:r>
            <a:r>
              <a:rPr lang="en-US" sz="2400" dirty="0"/>
              <a:t>ne of the cleanest energy systems and a low-carbon energy mix based on hydropower for electricity</a:t>
            </a:r>
            <a:endParaRPr lang="tr-TR" sz="2400" dirty="0"/>
          </a:p>
          <a:p>
            <a:r>
              <a:rPr lang="en-GB" sz="2400" dirty="0"/>
              <a:t>The transport sector remains a major source of GHG emissions </a:t>
            </a:r>
            <a:endParaRPr lang="tr-TR" sz="2400" dirty="0"/>
          </a:p>
          <a:p>
            <a:r>
              <a:rPr lang="tr-TR" sz="2400" dirty="0" err="1"/>
              <a:t>Trade-offs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biofuel</a:t>
            </a:r>
            <a:r>
              <a:rPr lang="tr-TR" sz="2400" dirty="0"/>
              <a:t>: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resources</a:t>
            </a:r>
            <a:r>
              <a:rPr lang="tr-TR" sz="2400" dirty="0"/>
              <a:t> (</a:t>
            </a:r>
            <a:r>
              <a:rPr lang="tr-TR" sz="2400" dirty="0" err="1"/>
              <a:t>land</a:t>
            </a:r>
            <a:r>
              <a:rPr lang="tr-TR" sz="2400" dirty="0"/>
              <a:t>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change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deforestation</a:t>
            </a:r>
            <a:r>
              <a:rPr lang="tr-TR" sz="2400" dirty="0"/>
              <a:t>) vs. </a:t>
            </a:r>
            <a:r>
              <a:rPr lang="tr-TR" sz="2400" dirty="0" err="1"/>
              <a:t>agricultural</a:t>
            </a:r>
            <a:r>
              <a:rPr lang="tr-TR" sz="2400" dirty="0"/>
              <a:t> </a:t>
            </a:r>
            <a:r>
              <a:rPr lang="tr-TR" sz="2400" dirty="0" err="1"/>
              <a:t>commodity</a:t>
            </a:r>
            <a:r>
              <a:rPr lang="tr-TR" sz="2400" dirty="0"/>
              <a:t> </a:t>
            </a:r>
            <a:r>
              <a:rPr lang="tr-TR" sz="2400" dirty="0" err="1"/>
              <a:t>markets</a:t>
            </a:r>
            <a:r>
              <a:rPr lang="tr-TR" sz="2400" dirty="0"/>
              <a:t> (</a:t>
            </a:r>
            <a:r>
              <a:rPr lang="tr-TR" sz="2400" dirty="0" err="1"/>
              <a:t>export</a:t>
            </a:r>
            <a:r>
              <a:rPr lang="tr-TR" sz="2400" dirty="0"/>
              <a:t> of </a:t>
            </a:r>
            <a:r>
              <a:rPr lang="tr-TR" sz="2400" dirty="0" err="1"/>
              <a:t>soybeans</a:t>
            </a:r>
            <a:r>
              <a:rPr lang="tr-TR" sz="2400" dirty="0"/>
              <a:t>)</a:t>
            </a: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9B784F7C-A281-4FF8-894F-44C424A4B2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80042125"/>
              </p:ext>
            </p:extLst>
          </p:nvPr>
        </p:nvGraphicFramePr>
        <p:xfrm>
          <a:off x="5336088" y="1008976"/>
          <a:ext cx="6726475" cy="5432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4135">
                  <a:extLst>
                    <a:ext uri="{9D8B030D-6E8A-4147-A177-3AD203B41FA5}">
                      <a16:colId xmlns:a16="http://schemas.microsoft.com/office/drawing/2014/main" val="2225760629"/>
                    </a:ext>
                  </a:extLst>
                </a:gridCol>
                <a:gridCol w="2848389">
                  <a:extLst>
                    <a:ext uri="{9D8B030D-6E8A-4147-A177-3AD203B41FA5}">
                      <a16:colId xmlns:a16="http://schemas.microsoft.com/office/drawing/2014/main" val="828340318"/>
                    </a:ext>
                  </a:extLst>
                </a:gridCol>
                <a:gridCol w="1444253">
                  <a:extLst>
                    <a:ext uri="{9D8B030D-6E8A-4147-A177-3AD203B41FA5}">
                      <a16:colId xmlns:a16="http://schemas.microsoft.com/office/drawing/2014/main" val="1367415148"/>
                    </a:ext>
                  </a:extLst>
                </a:gridCol>
                <a:gridCol w="1029698">
                  <a:extLst>
                    <a:ext uri="{9D8B030D-6E8A-4147-A177-3AD203B41FA5}">
                      <a16:colId xmlns:a16="http://schemas.microsoft.com/office/drawing/2014/main" val="3325650475"/>
                    </a:ext>
                  </a:extLst>
                </a:gridCol>
              </a:tblGrid>
              <a:tr h="12141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Official 2030 INDC target </a:t>
                      </a:r>
                      <a:endParaRPr lang="tr-TR" sz="14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(please specify if conditional or unconditional)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Targets and policies implemented in model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Driving instruments used in the model to reach the targets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extLst>
                  <a:ext uri="{0D108BD9-81ED-4DB2-BD59-A6C34878D82A}">
                    <a16:rowId xmlns:a16="http://schemas.microsoft.com/office/drawing/2014/main" val="3782778861"/>
                  </a:ext>
                </a:extLst>
              </a:tr>
              <a:tr h="6019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GHGs emissions reduction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Unconditional targets</a:t>
                      </a:r>
                      <a:endParaRPr lang="tr-TR" sz="1400" dirty="0">
                        <a:effectLst/>
                      </a:endParaRPr>
                    </a:p>
                  </a:txBody>
                  <a:tcPr marL="35161" marR="35161" marT="0" marB="0" anchor="ctr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Net zero deforestation in 2030</a:t>
                      </a:r>
                      <a:r>
                        <a:rPr lang="tr-TR" sz="1400" dirty="0">
                          <a:effectLst/>
                        </a:rPr>
                        <a:t>,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tr-TR" sz="1400" dirty="0">
                          <a:effectLst/>
                        </a:rPr>
                        <a:t>f</a:t>
                      </a:r>
                      <a:r>
                        <a:rPr lang="en-GB" sz="1400" dirty="0" err="1">
                          <a:effectLst/>
                        </a:rPr>
                        <a:t>ull</a:t>
                      </a:r>
                      <a:r>
                        <a:rPr lang="en-GB" sz="1400" dirty="0">
                          <a:effectLst/>
                        </a:rPr>
                        <a:t> implementation of the Low Carbon Agriculture plan</a:t>
                      </a:r>
                      <a:r>
                        <a:rPr lang="tr-T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by 2025 done exogenously</a:t>
                      </a:r>
                      <a:r>
                        <a:rPr lang="tr-TR" sz="1400" dirty="0">
                          <a:effectLst/>
                        </a:rPr>
                        <a:t>, b</a:t>
                      </a:r>
                      <a:r>
                        <a:rPr lang="en-GB" sz="1400" dirty="0" err="1">
                          <a:effectLst/>
                        </a:rPr>
                        <a:t>iofuel</a:t>
                      </a:r>
                      <a:r>
                        <a:rPr lang="en-GB" sz="1400" dirty="0">
                          <a:effectLst/>
                        </a:rPr>
                        <a:t> target met through C tax</a:t>
                      </a:r>
                      <a:r>
                        <a:rPr lang="tr-TR" sz="1400" dirty="0">
                          <a:effectLst/>
                        </a:rPr>
                        <a:t>, i</a:t>
                      </a:r>
                      <a:r>
                        <a:rPr lang="en-US" sz="1400" dirty="0" err="1">
                          <a:effectLst/>
                        </a:rPr>
                        <a:t>nfrastructure</a:t>
                      </a:r>
                      <a:r>
                        <a:rPr lang="en-US" sz="1400" dirty="0">
                          <a:effectLst/>
                        </a:rPr>
                        <a:t> target too vague for model implementation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Carbon price of $50/tCO2eq introduced starting in 2020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extLst>
                  <a:ext uri="{0D108BD9-81ED-4DB2-BD59-A6C34878D82A}">
                    <a16:rowId xmlns:a16="http://schemas.microsoft.com/office/drawing/2014/main" val="675027601"/>
                  </a:ext>
                </a:extLst>
              </a:tr>
              <a:tr h="5761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Primary Energy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45% of primary energy supply from RES 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427316"/>
                  </a:ext>
                </a:extLst>
              </a:tr>
              <a:tr h="8014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Power generation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Non-hydro renewables at least 23% by</a:t>
                      </a:r>
                      <a:r>
                        <a:rPr lang="tr-T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2030</a:t>
                      </a:r>
                      <a:r>
                        <a:rPr lang="tr-TR" sz="1400" dirty="0">
                          <a:effectLst/>
                        </a:rPr>
                        <a:t>,</a:t>
                      </a:r>
                      <a:r>
                        <a:rPr lang="en-GB" sz="1400" dirty="0">
                          <a:effectLst/>
                        </a:rPr>
                        <a:t> 10% efficiency gains by 2030</a:t>
                      </a:r>
                      <a:r>
                        <a:rPr lang="tr-TR" sz="1400" dirty="0">
                          <a:effectLst/>
                        </a:rPr>
                        <a:t>,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tr-TR" sz="1400" dirty="0">
                          <a:effectLst/>
                        </a:rPr>
                        <a:t>p</a:t>
                      </a:r>
                      <a:r>
                        <a:rPr lang="en-GB" sz="1400" dirty="0" err="1">
                          <a:effectLst/>
                        </a:rPr>
                        <a:t>romote</a:t>
                      </a:r>
                      <a:r>
                        <a:rPr lang="en-GB" sz="1400" dirty="0">
                          <a:effectLst/>
                        </a:rPr>
                        <a:t> efficiency measures</a:t>
                      </a:r>
                      <a:endParaRPr lang="tr-TR" sz="1400" dirty="0">
                        <a:effectLst/>
                      </a:endParaRPr>
                    </a:p>
                  </a:txBody>
                  <a:tcPr marL="35161" marR="35161" marT="0" marB="0" anchor="ctr"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24321"/>
                  </a:ext>
                </a:extLst>
              </a:tr>
              <a:tr h="10841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Transportation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Improve public transport infrastructure</a:t>
                      </a:r>
                      <a:r>
                        <a:rPr lang="tr-TR" sz="1400" dirty="0">
                          <a:effectLst/>
                        </a:rPr>
                        <a:t>,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tr-TR" sz="1400" dirty="0">
                          <a:effectLst/>
                        </a:rPr>
                        <a:t>p</a:t>
                      </a:r>
                      <a:r>
                        <a:rPr lang="en-GB" sz="1400" dirty="0" err="1">
                          <a:effectLst/>
                        </a:rPr>
                        <a:t>romote</a:t>
                      </a:r>
                      <a:r>
                        <a:rPr lang="en-GB" sz="1400" dirty="0">
                          <a:effectLst/>
                        </a:rPr>
                        <a:t> new standards of clean technology</a:t>
                      </a:r>
                      <a:r>
                        <a:rPr lang="tr-TR" sz="1400" dirty="0">
                          <a:effectLst/>
                        </a:rPr>
                        <a:t>, 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r>
                        <a:rPr lang="tr-TR" sz="1400" dirty="0">
                          <a:effectLst/>
                        </a:rPr>
                        <a:t>e</a:t>
                      </a:r>
                      <a:r>
                        <a:rPr lang="en-GB" sz="1400" dirty="0" err="1">
                          <a:effectLst/>
                        </a:rPr>
                        <a:t>nhance</a:t>
                      </a:r>
                      <a:r>
                        <a:rPr lang="en-GB" sz="1400" dirty="0">
                          <a:effectLst/>
                        </a:rPr>
                        <a:t> efficiency measures and low-carbon infrastructure</a:t>
                      </a:r>
                      <a:endParaRPr lang="tr-TR" sz="1400" dirty="0">
                        <a:effectLst/>
                      </a:endParaRPr>
                    </a:p>
                  </a:txBody>
                  <a:tcPr marL="35161" marR="35161" marT="0" marB="0" anchor="ctr"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68624"/>
                  </a:ext>
                </a:extLst>
              </a:tr>
              <a:tr h="8034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Agriculture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Strengthen Low Carbon Agriculture plan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161" marR="35161" marT="0" marB="0" anchor="ctr"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51609"/>
                  </a:ext>
                </a:extLst>
              </a:tr>
            </a:tbl>
          </a:graphicData>
        </a:graphic>
      </p:graphicFrame>
      <p:pic>
        <p:nvPicPr>
          <p:cNvPr id="8" name="Resim 7">
            <a:extLst>
              <a:ext uri="{FF2B5EF4-FFF2-40B4-BE49-F238E27FC236}">
                <a16:creationId xmlns:a16="http://schemas.microsoft.com/office/drawing/2014/main" id="{F9BBAF0A-41DC-4162-9D32-287735E7D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58" y="1008976"/>
            <a:ext cx="6866605" cy="55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B148D95-2E15-4221-B460-F8DEF85A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NDCs</a:t>
            </a:r>
            <a:r>
              <a:rPr lang="tr-TR" dirty="0"/>
              <a:t> of </a:t>
            </a:r>
            <a:r>
              <a:rPr lang="tr-TR" dirty="0" err="1"/>
              <a:t>Major</a:t>
            </a:r>
            <a:r>
              <a:rPr lang="tr-TR" dirty="0"/>
              <a:t> </a:t>
            </a:r>
            <a:r>
              <a:rPr lang="tr-TR" dirty="0" err="1"/>
              <a:t>Emitters</a:t>
            </a:r>
            <a:r>
              <a:rPr lang="tr-TR" dirty="0"/>
              <a:t> – United </a:t>
            </a:r>
            <a:r>
              <a:rPr lang="tr-TR" dirty="0" err="1"/>
              <a:t>States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E6DF5A-595E-47B7-8E33-7DE8AB82B9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T</a:t>
            </a:r>
            <a:r>
              <a:rPr lang="en-GB" sz="2400" dirty="0"/>
              <a:t>he Clean Power Plan</a:t>
            </a:r>
            <a:r>
              <a:rPr lang="tr-TR" sz="2400" dirty="0"/>
              <a:t> </a:t>
            </a:r>
            <a:r>
              <a:rPr lang="tr-TR" sz="2400" dirty="0" err="1"/>
              <a:t>includes</a:t>
            </a:r>
            <a:r>
              <a:rPr lang="tr-TR" sz="2400" dirty="0"/>
              <a:t> </a:t>
            </a:r>
            <a:r>
              <a:rPr lang="en-GB" sz="2400" dirty="0"/>
              <a:t>fuel economy standards for light and heavy duty vehicles, limits on methane emissions, and building energy efficiency standards</a:t>
            </a:r>
            <a:endParaRPr lang="tr-TR" sz="2400" dirty="0"/>
          </a:p>
          <a:p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emissions</a:t>
            </a:r>
            <a:r>
              <a:rPr lang="tr-TR" sz="2400" dirty="0"/>
              <a:t> </a:t>
            </a:r>
            <a:r>
              <a:rPr lang="tr-TR" sz="2400" dirty="0" err="1"/>
              <a:t>already</a:t>
            </a:r>
            <a:r>
              <a:rPr lang="tr-TR" sz="2400" dirty="0"/>
              <a:t> </a:t>
            </a:r>
            <a:r>
              <a:rPr lang="tr-TR" sz="2400" dirty="0" err="1"/>
              <a:t>declined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efficiency</a:t>
            </a:r>
            <a:r>
              <a:rPr lang="tr-TR" sz="2400" dirty="0"/>
              <a:t> </a:t>
            </a:r>
            <a:r>
              <a:rPr lang="tr-TR" sz="2400" dirty="0" err="1"/>
              <a:t>improvements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fuel</a:t>
            </a:r>
            <a:r>
              <a:rPr lang="tr-TR" sz="2400" dirty="0"/>
              <a:t> </a:t>
            </a:r>
            <a:r>
              <a:rPr lang="tr-TR" sz="2400" dirty="0" err="1"/>
              <a:t>substitution</a:t>
            </a:r>
            <a:r>
              <a:rPr lang="tr-TR" sz="2400" dirty="0"/>
              <a:t> (</a:t>
            </a:r>
            <a:r>
              <a:rPr lang="tr-TR" sz="2400" dirty="0" err="1"/>
              <a:t>natural</a:t>
            </a:r>
            <a:r>
              <a:rPr lang="tr-TR" sz="2400" dirty="0"/>
              <a:t> </a:t>
            </a:r>
            <a:r>
              <a:rPr lang="tr-TR" sz="2400" dirty="0" err="1"/>
              <a:t>gas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coal</a:t>
            </a:r>
            <a:r>
              <a:rPr lang="tr-TR" sz="2400" dirty="0"/>
              <a:t>)</a:t>
            </a:r>
          </a:p>
          <a:p>
            <a:r>
              <a:rPr lang="tr-TR" sz="2400" dirty="0" err="1"/>
              <a:t>Political</a:t>
            </a:r>
            <a:r>
              <a:rPr lang="tr-TR" sz="2400" dirty="0"/>
              <a:t> </a:t>
            </a:r>
            <a:r>
              <a:rPr lang="tr-TR" sz="2400" dirty="0" err="1"/>
              <a:t>identities</a:t>
            </a:r>
            <a:r>
              <a:rPr lang="tr-TR" sz="2400" dirty="0"/>
              <a:t> (liberal vs. </a:t>
            </a:r>
            <a:r>
              <a:rPr lang="tr-TR" sz="2400" dirty="0" err="1"/>
              <a:t>conservative</a:t>
            </a:r>
            <a:r>
              <a:rPr lang="tr-TR" sz="2400" dirty="0"/>
              <a:t> – </a:t>
            </a:r>
            <a:r>
              <a:rPr lang="tr-TR" sz="2400" dirty="0" err="1"/>
              <a:t>Democrat</a:t>
            </a:r>
            <a:r>
              <a:rPr lang="tr-TR" sz="2400" dirty="0"/>
              <a:t> vs. </a:t>
            </a:r>
            <a:r>
              <a:rPr lang="tr-TR" sz="2400" dirty="0" err="1"/>
              <a:t>Republican</a:t>
            </a:r>
            <a:r>
              <a:rPr lang="tr-TR" sz="2400" dirty="0"/>
              <a:t>) </a:t>
            </a:r>
            <a:r>
              <a:rPr lang="tr-TR" sz="2400" dirty="0" err="1"/>
              <a:t>may</a:t>
            </a:r>
            <a:r>
              <a:rPr lang="tr-TR" sz="2400" dirty="0"/>
              <a:t> </a:t>
            </a:r>
            <a:r>
              <a:rPr lang="tr-TR" sz="2400" dirty="0" err="1"/>
              <a:t>influence</a:t>
            </a:r>
            <a:r>
              <a:rPr lang="tr-TR" sz="2400" dirty="0"/>
              <a:t> </a:t>
            </a:r>
            <a:r>
              <a:rPr lang="tr-TR" sz="2400" dirty="0" err="1"/>
              <a:t>public</a:t>
            </a:r>
            <a:r>
              <a:rPr lang="tr-TR" sz="2400" dirty="0"/>
              <a:t> </a:t>
            </a:r>
            <a:r>
              <a:rPr lang="tr-TR" sz="2400" dirty="0" err="1"/>
              <a:t>support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policies</a:t>
            </a:r>
            <a:endParaRPr lang="tr-TR" sz="2400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A50DB977-1EDC-46E8-A623-B9518F80ED9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49078681"/>
              </p:ext>
            </p:extLst>
          </p:nvPr>
        </p:nvGraphicFramePr>
        <p:xfrm>
          <a:off x="6096000" y="1465389"/>
          <a:ext cx="5875545" cy="4843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0808">
                  <a:extLst>
                    <a:ext uri="{9D8B030D-6E8A-4147-A177-3AD203B41FA5}">
                      <a16:colId xmlns:a16="http://schemas.microsoft.com/office/drawing/2014/main" val="79073655"/>
                    </a:ext>
                  </a:extLst>
                </a:gridCol>
                <a:gridCol w="1202498">
                  <a:extLst>
                    <a:ext uri="{9D8B030D-6E8A-4147-A177-3AD203B41FA5}">
                      <a16:colId xmlns:a16="http://schemas.microsoft.com/office/drawing/2014/main" val="1063832818"/>
                    </a:ext>
                  </a:extLst>
                </a:gridCol>
                <a:gridCol w="1039661">
                  <a:extLst>
                    <a:ext uri="{9D8B030D-6E8A-4147-A177-3AD203B41FA5}">
                      <a16:colId xmlns:a16="http://schemas.microsoft.com/office/drawing/2014/main" val="2748400615"/>
                    </a:ext>
                  </a:extLst>
                </a:gridCol>
                <a:gridCol w="1230891">
                  <a:extLst>
                    <a:ext uri="{9D8B030D-6E8A-4147-A177-3AD203B41FA5}">
                      <a16:colId xmlns:a16="http://schemas.microsoft.com/office/drawing/2014/main" val="3466248325"/>
                    </a:ext>
                  </a:extLst>
                </a:gridCol>
                <a:gridCol w="1211687">
                  <a:extLst>
                    <a:ext uri="{9D8B030D-6E8A-4147-A177-3AD203B41FA5}">
                      <a16:colId xmlns:a16="http://schemas.microsoft.com/office/drawing/2014/main" val="2914258484"/>
                    </a:ext>
                  </a:extLst>
                </a:gridCol>
              </a:tblGrid>
              <a:tr h="4440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Official 2025 INDC target </a:t>
                      </a:r>
                      <a:endParaRPr lang="tr-TR" sz="1400" dirty="0">
                        <a:effectLst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Official targets to implement the Country INDC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Targets and policies implemented in model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Driving instruments used in the model to reach the targets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extLst>
                  <a:ext uri="{0D108BD9-81ED-4DB2-BD59-A6C34878D82A}">
                    <a16:rowId xmlns:a16="http://schemas.microsoft.com/office/drawing/2014/main" val="3722961347"/>
                  </a:ext>
                </a:extLst>
              </a:tr>
              <a:tr h="11923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GHGs emissions reduction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tr-TR" sz="1400" dirty="0">
                          <a:effectLst/>
                        </a:rPr>
                        <a:t>U</a:t>
                      </a:r>
                      <a:r>
                        <a:rPr lang="en-GB" sz="1400" dirty="0" err="1">
                          <a:effectLst/>
                        </a:rPr>
                        <a:t>nconditional</a:t>
                      </a:r>
                      <a:r>
                        <a:rPr lang="en-GB" sz="1400" dirty="0">
                          <a:effectLst/>
                        </a:rPr>
                        <a:t> target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Sector-specific emissions reductions policies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17% below 2005 levels in 2020 and 26-28% below 2005 levels in 2025</a:t>
                      </a:r>
                      <a:r>
                        <a:rPr lang="tr-TR" sz="1400" dirty="0">
                          <a:effectLst/>
                        </a:rPr>
                        <a:t>.</a:t>
                      </a: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tr-TR" sz="1400" dirty="0">
                          <a:effectLst/>
                        </a:rPr>
                        <a:t>E</a:t>
                      </a:r>
                      <a:r>
                        <a:rPr lang="en-GB" sz="1400" dirty="0">
                          <a:effectLst/>
                        </a:rPr>
                        <a:t>missions constraint covering all GHG emissions represented in GCAM-USA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extLst>
                  <a:ext uri="{0D108BD9-81ED-4DB2-BD59-A6C34878D82A}">
                    <a16:rowId xmlns:a16="http://schemas.microsoft.com/office/drawing/2014/main" val="2308832717"/>
                  </a:ext>
                </a:extLst>
              </a:tr>
              <a:tr h="3153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Renewables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No specific target is included in INDC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ITC and PTC to incentivize deployment of renewables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Subsidies for renewables to model the ITC and PTC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extLst>
                  <a:ext uri="{0D108BD9-81ED-4DB2-BD59-A6C34878D82A}">
                    <a16:rowId xmlns:a16="http://schemas.microsoft.com/office/drawing/2014/main" val="1460583971"/>
                  </a:ext>
                </a:extLst>
              </a:tr>
              <a:tr h="7692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Power supply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tr-TR" sz="1400" dirty="0" err="1">
                          <a:effectLst/>
                        </a:rPr>
                        <a:t>Performance</a:t>
                      </a:r>
                      <a:r>
                        <a:rPr lang="tr-TR" sz="1400" dirty="0">
                          <a:effectLst/>
                        </a:rPr>
                        <a:t> </a:t>
                      </a:r>
                      <a:r>
                        <a:rPr lang="tr-TR" sz="1400" dirty="0" err="1">
                          <a:effectLst/>
                        </a:rPr>
                        <a:t>standards</a:t>
                      </a:r>
                      <a:endParaRPr lang="tr-TR" sz="1400" dirty="0">
                        <a:effectLst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Coal power moratorium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extLst>
                  <a:ext uri="{0D108BD9-81ED-4DB2-BD59-A6C34878D82A}">
                    <a16:rowId xmlns:a16="http://schemas.microsoft.com/office/drawing/2014/main" val="1007869199"/>
                  </a:ext>
                </a:extLst>
              </a:tr>
            </a:tbl>
          </a:graphicData>
        </a:graphic>
      </p:graphicFrame>
      <p:pic>
        <p:nvPicPr>
          <p:cNvPr id="6" name="Resim 5">
            <a:extLst>
              <a:ext uri="{FF2B5EF4-FFF2-40B4-BE49-F238E27FC236}">
                <a16:creationId xmlns:a16="http://schemas.microsoft.com/office/drawing/2014/main" id="{A4B82628-DA33-4A85-BE10-A69F94FFE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8363"/>
            <a:ext cx="5875544" cy="50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DDCF865-77D7-48C6-B7BC-EA462E9D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NDCs</a:t>
            </a:r>
            <a:r>
              <a:rPr lang="tr-TR" dirty="0"/>
              <a:t> of </a:t>
            </a:r>
            <a:r>
              <a:rPr lang="tr-TR" dirty="0" err="1"/>
              <a:t>Major</a:t>
            </a:r>
            <a:r>
              <a:rPr lang="tr-TR" dirty="0"/>
              <a:t> </a:t>
            </a:r>
            <a:r>
              <a:rPr lang="tr-TR" dirty="0" err="1"/>
              <a:t>Emitters</a:t>
            </a:r>
            <a:r>
              <a:rPr lang="tr-TR" dirty="0"/>
              <a:t> – Japan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1F1D9D3-2906-4D25-A058-78FD8BB32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898513" cy="4935538"/>
          </a:xfrm>
        </p:spPr>
        <p:txBody>
          <a:bodyPr/>
          <a:lstStyle/>
          <a:p>
            <a:r>
              <a:rPr lang="tr-TR" sz="2400" dirty="0"/>
              <a:t>T</a:t>
            </a:r>
            <a:r>
              <a:rPr lang="en-GB" sz="2400" dirty="0"/>
              <a:t>he switch from coal to gas fired plants and renewable energies, such as solar PV and biomass, is the key option in order to reduce emission intensity of electricity by 2030</a:t>
            </a:r>
            <a:endParaRPr lang="tr-TR" sz="2400" dirty="0"/>
          </a:p>
          <a:p>
            <a:r>
              <a:rPr lang="tr-TR" sz="2400" dirty="0" err="1"/>
              <a:t>Vertically</a:t>
            </a:r>
            <a:r>
              <a:rPr lang="tr-TR" sz="2400" dirty="0"/>
              <a:t> </a:t>
            </a:r>
            <a:r>
              <a:rPr lang="tr-TR" sz="2400" dirty="0" err="1"/>
              <a:t>integrated</a:t>
            </a:r>
            <a:r>
              <a:rPr lang="tr-TR" sz="2400" dirty="0"/>
              <a:t> </a:t>
            </a:r>
            <a:r>
              <a:rPr lang="tr-TR" sz="2400" dirty="0" err="1"/>
              <a:t>electricity</a:t>
            </a:r>
            <a:r>
              <a:rPr lang="tr-TR" sz="2400" dirty="0"/>
              <a:t> market </a:t>
            </a:r>
            <a:r>
              <a:rPr lang="tr-TR" sz="2400" dirty="0" err="1"/>
              <a:t>prevents</a:t>
            </a:r>
            <a:r>
              <a:rPr lang="tr-TR" sz="2400" dirty="0"/>
              <a:t> </a:t>
            </a:r>
            <a:r>
              <a:rPr lang="tr-TR" sz="2400" dirty="0" err="1"/>
              <a:t>renewable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penetration</a:t>
            </a:r>
            <a:endParaRPr lang="tr-TR" sz="2400" dirty="0"/>
          </a:p>
          <a:p>
            <a:r>
              <a:rPr lang="tr-TR" sz="2400" dirty="0"/>
              <a:t>Nuclear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capture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 </a:t>
            </a:r>
            <a:r>
              <a:rPr lang="tr-TR" sz="2400" dirty="0" err="1"/>
              <a:t>may</a:t>
            </a:r>
            <a:r>
              <a:rPr lang="tr-TR" sz="2400" dirty="0"/>
              <a:t> not be </a:t>
            </a:r>
            <a:r>
              <a:rPr lang="tr-TR" sz="2400" dirty="0" err="1"/>
              <a:t>available</a:t>
            </a:r>
            <a:r>
              <a:rPr lang="tr-TR" sz="2400" dirty="0"/>
              <a:t> </a:t>
            </a:r>
            <a:r>
              <a:rPr lang="tr-TR" sz="2400" dirty="0" err="1"/>
              <a:t>due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natural</a:t>
            </a:r>
            <a:r>
              <a:rPr lang="tr-TR" sz="2400" dirty="0"/>
              <a:t> </a:t>
            </a:r>
            <a:r>
              <a:rPr lang="tr-TR" sz="2400" dirty="0" err="1"/>
              <a:t>disaster</a:t>
            </a:r>
            <a:r>
              <a:rPr lang="tr-TR" sz="2400" dirty="0"/>
              <a:t> </a:t>
            </a:r>
            <a:r>
              <a:rPr lang="tr-TR" sz="2400" dirty="0" err="1"/>
              <a:t>risks</a:t>
            </a:r>
            <a:r>
              <a:rPr lang="tr-TR" sz="2400" dirty="0"/>
              <a:t> (</a:t>
            </a:r>
            <a:r>
              <a:rPr lang="tr-TR" sz="2400" dirty="0" err="1"/>
              <a:t>earthquakes</a:t>
            </a:r>
            <a:r>
              <a:rPr lang="tr-TR" sz="2400"/>
              <a:t>)</a:t>
            </a:r>
            <a:endParaRPr lang="tr-TR" sz="2400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6AD439F4-BFB8-4F1B-8993-E54CDFA9E2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48793416"/>
              </p:ext>
            </p:extLst>
          </p:nvPr>
        </p:nvGraphicFramePr>
        <p:xfrm>
          <a:off x="5549031" y="1371600"/>
          <a:ext cx="6413326" cy="52623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7446">
                  <a:extLst>
                    <a:ext uri="{9D8B030D-6E8A-4147-A177-3AD203B41FA5}">
                      <a16:colId xmlns:a16="http://schemas.microsoft.com/office/drawing/2014/main" val="3639307634"/>
                    </a:ext>
                  </a:extLst>
                </a:gridCol>
                <a:gridCol w="1415441">
                  <a:extLst>
                    <a:ext uri="{9D8B030D-6E8A-4147-A177-3AD203B41FA5}">
                      <a16:colId xmlns:a16="http://schemas.microsoft.com/office/drawing/2014/main" val="283137642"/>
                    </a:ext>
                  </a:extLst>
                </a:gridCol>
                <a:gridCol w="1128867">
                  <a:extLst>
                    <a:ext uri="{9D8B030D-6E8A-4147-A177-3AD203B41FA5}">
                      <a16:colId xmlns:a16="http://schemas.microsoft.com/office/drawing/2014/main" val="2826594255"/>
                    </a:ext>
                  </a:extLst>
                </a:gridCol>
                <a:gridCol w="1345449">
                  <a:extLst>
                    <a:ext uri="{9D8B030D-6E8A-4147-A177-3AD203B41FA5}">
                      <a16:colId xmlns:a16="http://schemas.microsoft.com/office/drawing/2014/main" val="3293589444"/>
                    </a:ext>
                  </a:extLst>
                </a:gridCol>
                <a:gridCol w="1346123">
                  <a:extLst>
                    <a:ext uri="{9D8B030D-6E8A-4147-A177-3AD203B41FA5}">
                      <a16:colId xmlns:a16="http://schemas.microsoft.com/office/drawing/2014/main" val="1104020287"/>
                    </a:ext>
                  </a:extLst>
                </a:gridCol>
              </a:tblGrid>
              <a:tr h="6453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Official 2030 INDC target </a:t>
                      </a:r>
                      <a:endParaRPr lang="tr-TR" sz="1400" dirty="0">
                        <a:effectLst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Official targets to implement the Country INDC 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Targets and policies implemented in model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Driving instruments used in the model to reach the targets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extLst>
                  <a:ext uri="{0D108BD9-81ED-4DB2-BD59-A6C34878D82A}">
                    <a16:rowId xmlns:a16="http://schemas.microsoft.com/office/drawing/2014/main" val="3369772456"/>
                  </a:ext>
                </a:extLst>
              </a:tr>
              <a:tr h="6453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GHGs emissions reduction 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tr-TR" sz="1400" dirty="0" err="1">
                          <a:effectLst/>
                        </a:rPr>
                        <a:t>Unconditional</a:t>
                      </a:r>
                      <a:r>
                        <a:rPr lang="tr-TR" sz="1400" dirty="0">
                          <a:effectLst/>
                        </a:rPr>
                        <a:t> </a:t>
                      </a:r>
                      <a:r>
                        <a:rPr lang="tr-TR" sz="1400" dirty="0" err="1">
                          <a:effectLst/>
                        </a:rPr>
                        <a:t>target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GHG reduction by 26% below 2013, 25.4% below 2005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22.7% reduction by 2030 compared to 2005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Implicit carbon prices for all sectors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extLst>
                  <a:ext uri="{0D108BD9-81ED-4DB2-BD59-A6C34878D82A}">
                    <a16:rowId xmlns:a16="http://schemas.microsoft.com/office/drawing/2014/main" val="1597056557"/>
                  </a:ext>
                </a:extLst>
              </a:tr>
              <a:tr h="8085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Renewables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22-24% of electricity generation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Official INDC target for RES share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Implicit carbon prices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extLst>
                  <a:ext uri="{0D108BD9-81ED-4DB2-BD59-A6C34878D82A}">
                    <a16:rowId xmlns:a16="http://schemas.microsoft.com/office/drawing/2014/main" val="1070225017"/>
                  </a:ext>
                </a:extLst>
              </a:tr>
              <a:tr h="10640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Nuclear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20-22% of electricity generation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232 </a:t>
                      </a:r>
                      <a:r>
                        <a:rPr lang="en-GB" sz="1400" dirty="0" err="1">
                          <a:effectLst/>
                        </a:rPr>
                        <a:t>TWh</a:t>
                      </a:r>
                      <a:r>
                        <a:rPr lang="en-GB" sz="1400" dirty="0">
                          <a:effectLst/>
                        </a:rPr>
                        <a:t> in 203</a:t>
                      </a:r>
                      <a:r>
                        <a:rPr lang="tr-TR" sz="1400" dirty="0">
                          <a:effectLst/>
                        </a:rPr>
                        <a:t>0</a:t>
                      </a: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Constraint on the capacity of nuclear power plants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extLst>
                  <a:ext uri="{0D108BD9-81ED-4DB2-BD59-A6C34878D82A}">
                    <a16:rowId xmlns:a16="http://schemas.microsoft.com/office/drawing/2014/main" val="1485979710"/>
                  </a:ext>
                </a:extLst>
              </a:tr>
              <a:tr h="6453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Final energy demand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10% reduction  compared to 2013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tr-TR" sz="1400" dirty="0">
                          <a:effectLst/>
                        </a:rPr>
                        <a:t>D</a:t>
                      </a:r>
                      <a:r>
                        <a:rPr lang="en-GB" sz="1400" dirty="0" err="1">
                          <a:effectLst/>
                        </a:rPr>
                        <a:t>etermined</a:t>
                      </a:r>
                      <a:r>
                        <a:rPr lang="en-GB" sz="1400" dirty="0">
                          <a:effectLst/>
                        </a:rPr>
                        <a:t> by model optimization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Implicit carbon prices for all demand sectors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72" marR="62372" marT="0" marB="0" anchor="ctr"/>
                </a:tc>
                <a:extLst>
                  <a:ext uri="{0D108BD9-81ED-4DB2-BD59-A6C34878D82A}">
                    <a16:rowId xmlns:a16="http://schemas.microsoft.com/office/drawing/2014/main" val="2580912106"/>
                  </a:ext>
                </a:extLst>
              </a:tr>
            </a:tbl>
          </a:graphicData>
        </a:graphic>
      </p:graphicFrame>
      <p:pic>
        <p:nvPicPr>
          <p:cNvPr id="9" name="Resim 8">
            <a:extLst>
              <a:ext uri="{FF2B5EF4-FFF2-40B4-BE49-F238E27FC236}">
                <a16:creationId xmlns:a16="http://schemas.microsoft.com/office/drawing/2014/main" id="{3F1663D1-E31F-402F-BCEA-4D87BECDD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30" y="1359784"/>
            <a:ext cx="6413327" cy="528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0313C79-EEC4-4DC1-A818-A9E3989A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Electrical</a:t>
            </a:r>
            <a:r>
              <a:rPr lang="tr-TR" dirty="0"/>
              <a:t> Energy Storage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32E7E9-4783-4F2E-96FC-91F125627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Pumped</a:t>
            </a:r>
            <a:r>
              <a:rPr lang="tr-TR" sz="2400" dirty="0"/>
              <a:t> </a:t>
            </a:r>
            <a:r>
              <a:rPr lang="tr-TR" sz="2400" dirty="0" err="1"/>
              <a:t>hydropower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 (PHS)</a:t>
            </a:r>
          </a:p>
          <a:p>
            <a:r>
              <a:rPr lang="tr-TR" sz="2400" dirty="0" err="1"/>
              <a:t>Compressed</a:t>
            </a:r>
            <a:r>
              <a:rPr lang="tr-TR" sz="2400" dirty="0"/>
              <a:t> </a:t>
            </a:r>
            <a:r>
              <a:rPr lang="tr-TR" sz="2400" dirty="0" err="1"/>
              <a:t>air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 (CAES)</a:t>
            </a:r>
          </a:p>
          <a:p>
            <a:r>
              <a:rPr lang="tr-TR" sz="2400" dirty="0" err="1"/>
              <a:t>Flywheels</a:t>
            </a:r>
            <a:endParaRPr lang="tr-TR" sz="2400" dirty="0"/>
          </a:p>
          <a:p>
            <a:r>
              <a:rPr lang="tr-TR" sz="2400" dirty="0" err="1"/>
              <a:t>Electrochemical</a:t>
            </a:r>
            <a:r>
              <a:rPr lang="tr-TR" sz="2400" dirty="0"/>
              <a:t> </a:t>
            </a:r>
            <a:r>
              <a:rPr lang="tr-TR" sz="2400" dirty="0" err="1"/>
              <a:t>batteries</a:t>
            </a:r>
            <a:r>
              <a:rPr lang="tr-TR" sz="2400" dirty="0"/>
              <a:t> (</a:t>
            </a:r>
            <a:r>
              <a:rPr lang="tr-TR" sz="2400" dirty="0" err="1"/>
              <a:t>e.g</a:t>
            </a:r>
            <a:r>
              <a:rPr lang="tr-TR" sz="2400" dirty="0"/>
              <a:t>. </a:t>
            </a:r>
            <a:r>
              <a:rPr lang="tr-TR" sz="2400" dirty="0" err="1"/>
              <a:t>lead</a:t>
            </a:r>
            <a:r>
              <a:rPr lang="tr-TR" sz="2400" dirty="0"/>
              <a:t>–</a:t>
            </a:r>
            <a:r>
              <a:rPr lang="tr-TR" sz="2400" dirty="0" err="1"/>
              <a:t>acid</a:t>
            </a:r>
            <a:r>
              <a:rPr lang="tr-TR" sz="2400" dirty="0"/>
              <a:t>, </a:t>
            </a:r>
            <a:r>
              <a:rPr lang="tr-TR" sz="2400" dirty="0" err="1"/>
              <a:t>NaS</a:t>
            </a:r>
            <a:r>
              <a:rPr lang="tr-TR" sz="2400" dirty="0"/>
              <a:t>, </a:t>
            </a:r>
            <a:r>
              <a:rPr lang="tr-TR" sz="2400" dirty="0" err="1"/>
              <a:t>Ni</a:t>
            </a:r>
            <a:r>
              <a:rPr lang="tr-TR" sz="2400" dirty="0"/>
              <a:t>–</a:t>
            </a:r>
            <a:r>
              <a:rPr lang="tr-TR" sz="2400" dirty="0" err="1"/>
              <a:t>Cd</a:t>
            </a:r>
            <a:r>
              <a:rPr lang="tr-TR" sz="2400" dirty="0"/>
              <a:t>,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Li-ion</a:t>
            </a:r>
            <a:r>
              <a:rPr lang="tr-TR" sz="2400" dirty="0"/>
              <a:t>)</a:t>
            </a:r>
          </a:p>
          <a:p>
            <a:r>
              <a:rPr lang="tr-TR" sz="2400" dirty="0" err="1"/>
              <a:t>Superconducting</a:t>
            </a:r>
            <a:r>
              <a:rPr lang="tr-TR" sz="2400" dirty="0"/>
              <a:t> </a:t>
            </a:r>
            <a:r>
              <a:rPr lang="tr-TR" sz="2400" dirty="0" err="1"/>
              <a:t>magnetic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 (SMES)</a:t>
            </a:r>
          </a:p>
          <a:p>
            <a:r>
              <a:rPr lang="tr-TR" sz="2400" dirty="0" err="1"/>
              <a:t>Supercapacitor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 (SCES)</a:t>
            </a:r>
          </a:p>
          <a:p>
            <a:r>
              <a:rPr lang="tr-TR" sz="2400" dirty="0" err="1"/>
              <a:t>Hydrogen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 (</a:t>
            </a:r>
            <a:r>
              <a:rPr lang="tr-TR" sz="2400" dirty="0" err="1"/>
              <a:t>Power-to-Gas</a:t>
            </a:r>
            <a:r>
              <a:rPr lang="tr-TR" sz="2400" dirty="0"/>
              <a:t>)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EA4C9F18-16EB-4B68-9534-AF149FF396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621769"/>
            <a:ext cx="5486400" cy="44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1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B13F292-273F-4193-AD11-640BAA25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Pumped</a:t>
            </a:r>
            <a:r>
              <a:rPr lang="tr-TR" dirty="0"/>
              <a:t> </a:t>
            </a:r>
            <a:r>
              <a:rPr lang="tr-TR" dirty="0" err="1"/>
              <a:t>hydropower</a:t>
            </a:r>
            <a:r>
              <a:rPr lang="tr-TR" dirty="0"/>
              <a:t> </a:t>
            </a:r>
            <a:r>
              <a:rPr lang="tr-TR" dirty="0" err="1"/>
              <a:t>storage</a:t>
            </a:r>
            <a:r>
              <a:rPr lang="tr-TR" dirty="0"/>
              <a:t> (PHS)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207FAA-41BD-4D85-A599-196DC84891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Global </a:t>
            </a:r>
            <a:r>
              <a:rPr lang="tr-TR" sz="2400" dirty="0" err="1"/>
              <a:t>installed</a:t>
            </a:r>
            <a:r>
              <a:rPr lang="tr-TR" sz="2400" dirty="0"/>
              <a:t> </a:t>
            </a:r>
            <a:r>
              <a:rPr lang="tr-TR" sz="2400" dirty="0" err="1"/>
              <a:t>capacity</a:t>
            </a:r>
            <a:r>
              <a:rPr lang="tr-TR" sz="2400" dirty="0"/>
              <a:t> of 125 GW </a:t>
            </a:r>
            <a:r>
              <a:rPr lang="tr-TR" sz="2400" dirty="0" err="1"/>
              <a:t>representing</a:t>
            </a:r>
            <a:r>
              <a:rPr lang="tr-TR" sz="2400" dirty="0"/>
              <a:t> 3% of total </a:t>
            </a:r>
            <a:r>
              <a:rPr lang="tr-TR" sz="2400" dirty="0" err="1"/>
              <a:t>capacity</a:t>
            </a:r>
            <a:endParaRPr lang="tr-TR" sz="2400" dirty="0"/>
          </a:p>
          <a:p>
            <a:r>
              <a:rPr lang="tr-TR" sz="2400" dirty="0"/>
              <a:t>First </a:t>
            </a:r>
            <a:r>
              <a:rPr lang="tr-TR" sz="2400" dirty="0" err="1"/>
              <a:t>commercially</a:t>
            </a:r>
            <a:r>
              <a:rPr lang="tr-TR" sz="2400" dirty="0"/>
              <a:t> </a:t>
            </a:r>
            <a:r>
              <a:rPr lang="tr-TR" sz="2400" dirty="0" err="1"/>
              <a:t>proven</a:t>
            </a:r>
            <a:r>
              <a:rPr lang="tr-TR" sz="2400" dirty="0"/>
              <a:t> </a:t>
            </a:r>
            <a:r>
              <a:rPr lang="tr-TR" sz="2400" dirty="0" err="1"/>
              <a:t>large</a:t>
            </a:r>
            <a:r>
              <a:rPr lang="tr-TR" sz="2400" dirty="0"/>
              <a:t> </a:t>
            </a:r>
            <a:r>
              <a:rPr lang="tr-TR" sz="2400" dirty="0" err="1"/>
              <a:t>scale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 </a:t>
            </a:r>
            <a:r>
              <a:rPr lang="tr-TR" sz="2400" dirty="0" err="1"/>
              <a:t>technology</a:t>
            </a:r>
            <a:endParaRPr lang="tr-TR" sz="2400" dirty="0"/>
          </a:p>
          <a:p>
            <a:r>
              <a:rPr lang="tr-TR" sz="2400" dirty="0" err="1"/>
              <a:t>Environmental</a:t>
            </a:r>
            <a:r>
              <a:rPr lang="tr-TR" sz="2400" dirty="0"/>
              <a:t> </a:t>
            </a:r>
            <a:r>
              <a:rPr lang="tr-TR" sz="2400" dirty="0" err="1"/>
              <a:t>concerns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scarcity</a:t>
            </a:r>
            <a:r>
              <a:rPr lang="tr-TR" sz="2400" dirty="0"/>
              <a:t> of </a:t>
            </a:r>
            <a:r>
              <a:rPr lang="tr-TR" sz="2400" dirty="0" err="1"/>
              <a:t>favorable</a:t>
            </a:r>
            <a:r>
              <a:rPr lang="tr-TR" sz="2400" dirty="0"/>
              <a:t> </a:t>
            </a:r>
            <a:r>
              <a:rPr lang="tr-TR" sz="2400" dirty="0" err="1"/>
              <a:t>sites</a:t>
            </a:r>
            <a:r>
              <a:rPr lang="tr-TR" sz="2400" dirty="0"/>
              <a:t> </a:t>
            </a:r>
            <a:r>
              <a:rPr lang="tr-TR" sz="2400" dirty="0" err="1"/>
              <a:t>may</a:t>
            </a:r>
            <a:r>
              <a:rPr lang="tr-TR" sz="2400" dirty="0"/>
              <a:t> </a:t>
            </a:r>
            <a:r>
              <a:rPr lang="tr-TR" sz="2400" dirty="0" err="1"/>
              <a:t>increase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capital</a:t>
            </a:r>
            <a:r>
              <a:rPr lang="tr-TR" sz="2400" dirty="0"/>
              <a:t> </a:t>
            </a:r>
            <a:r>
              <a:rPr lang="tr-TR" sz="2400" dirty="0" err="1"/>
              <a:t>cost</a:t>
            </a:r>
            <a:r>
              <a:rPr lang="tr-TR" sz="2400" dirty="0"/>
              <a:t> of </a:t>
            </a:r>
            <a:r>
              <a:rPr lang="tr-TR" sz="2400" dirty="0" err="1"/>
              <a:t>projects</a:t>
            </a:r>
            <a:endParaRPr lang="tr-TR" sz="2400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B4EF0860-6716-44AB-9767-7A7910681F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770435"/>
            <a:ext cx="5927706" cy="413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1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4BAE79D-88AE-4200-AF5A-DE55C9F5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Compressed</a:t>
            </a:r>
            <a:r>
              <a:rPr lang="tr-TR" dirty="0"/>
              <a:t> </a:t>
            </a:r>
            <a:r>
              <a:rPr lang="tr-TR" dirty="0" err="1"/>
              <a:t>air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storage</a:t>
            </a:r>
            <a:r>
              <a:rPr lang="tr-TR" dirty="0"/>
              <a:t> (CAES)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B5CAB4-7560-458B-9830-CCA1C18A7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486400" cy="4935538"/>
          </a:xfrm>
        </p:spPr>
        <p:txBody>
          <a:bodyPr/>
          <a:lstStyle/>
          <a:p>
            <a:r>
              <a:rPr lang="tr-TR" sz="2400" dirty="0"/>
              <a:t>Second </a:t>
            </a:r>
            <a:r>
              <a:rPr lang="tr-TR" sz="2400" dirty="0" err="1"/>
              <a:t>commercially</a:t>
            </a:r>
            <a:r>
              <a:rPr lang="tr-TR" sz="2400" dirty="0"/>
              <a:t> </a:t>
            </a:r>
            <a:r>
              <a:rPr lang="tr-TR" sz="2400" dirty="0" err="1"/>
              <a:t>proven</a:t>
            </a:r>
            <a:r>
              <a:rPr lang="tr-TR" sz="2400" dirty="0"/>
              <a:t> </a:t>
            </a:r>
            <a:r>
              <a:rPr lang="tr-TR" sz="2400" dirty="0" err="1"/>
              <a:t>large-scale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 </a:t>
            </a:r>
            <a:r>
              <a:rPr lang="tr-TR" sz="2400" dirty="0" err="1"/>
              <a:t>technology</a:t>
            </a:r>
            <a:endParaRPr lang="tr-TR" sz="2400" dirty="0"/>
          </a:p>
          <a:p>
            <a:r>
              <a:rPr lang="en-US" sz="2400" dirty="0"/>
              <a:t>Currently there are two commercial CAES plants worldwide; the </a:t>
            </a:r>
            <a:r>
              <a:rPr lang="en-US" sz="2400" dirty="0" err="1"/>
              <a:t>Huntorf</a:t>
            </a:r>
            <a:r>
              <a:rPr lang="en-US" sz="2400" dirty="0"/>
              <a:t> plant in Germany and the McIntosh plant in Alabama</a:t>
            </a:r>
            <a:endParaRPr lang="tr-TR" sz="2400" dirty="0"/>
          </a:p>
          <a:p>
            <a:r>
              <a:rPr lang="tr-TR" sz="2400" dirty="0"/>
              <a:t>O</a:t>
            </a:r>
            <a:r>
              <a:rPr lang="en-US" sz="2400" dirty="0" err="1"/>
              <a:t>verall</a:t>
            </a:r>
            <a:r>
              <a:rPr lang="en-US" sz="2400" dirty="0"/>
              <a:t> efficiency is approximately 42%</a:t>
            </a:r>
            <a:r>
              <a:rPr lang="tr-TR" sz="2400" dirty="0"/>
              <a:t> </a:t>
            </a:r>
            <a:r>
              <a:rPr lang="tr-TR" sz="2400" dirty="0" err="1"/>
              <a:t>which</a:t>
            </a:r>
            <a:r>
              <a:rPr lang="tr-TR" sz="2400" dirty="0"/>
              <a:t> can be </a:t>
            </a:r>
            <a:r>
              <a:rPr lang="tr-TR" sz="2400" dirty="0" err="1"/>
              <a:t>improved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12%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recovering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waste</a:t>
            </a:r>
            <a:r>
              <a:rPr lang="tr-TR" sz="2400" dirty="0"/>
              <a:t> </a:t>
            </a:r>
            <a:r>
              <a:rPr lang="tr-TR" sz="2400" dirty="0" err="1"/>
              <a:t>heat</a:t>
            </a:r>
            <a:endParaRPr lang="tr-TR" sz="2400" dirty="0"/>
          </a:p>
          <a:p>
            <a:r>
              <a:rPr lang="tr-TR" sz="2400" dirty="0" err="1"/>
              <a:t>Costs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site </a:t>
            </a:r>
            <a:r>
              <a:rPr lang="tr-TR" sz="2400" dirty="0" err="1"/>
              <a:t>specific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depend</a:t>
            </a:r>
            <a:r>
              <a:rPr lang="tr-TR" sz="2400" dirty="0"/>
              <a:t> </a:t>
            </a:r>
            <a:r>
              <a:rPr lang="tr-TR" sz="2400" dirty="0" err="1"/>
              <a:t>strongly</a:t>
            </a:r>
            <a:r>
              <a:rPr lang="tr-TR" sz="2400" dirty="0"/>
              <a:t> on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geology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7EF3B16-2873-4029-8B78-B1BDEFE411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0" y="1753225"/>
            <a:ext cx="54864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65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5FF409C-01E3-4948-B79E-B6511D2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Flywheels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A4393F-2CB4-4ABD-849C-12648E7D14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Mature</a:t>
            </a:r>
            <a:r>
              <a:rPr lang="tr-TR" sz="2400" dirty="0"/>
              <a:t> </a:t>
            </a:r>
            <a:r>
              <a:rPr lang="tr-TR" sz="2400" dirty="0" err="1"/>
              <a:t>technology</a:t>
            </a:r>
            <a:r>
              <a:rPr lang="tr-TR" sz="2400" dirty="0"/>
              <a:t> </a:t>
            </a:r>
            <a:r>
              <a:rPr lang="tr-TR" sz="2400" dirty="0" err="1"/>
              <a:t>used</a:t>
            </a:r>
            <a:r>
              <a:rPr lang="tr-TR" sz="2400" dirty="0"/>
              <a:t> as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buffer</a:t>
            </a:r>
            <a:r>
              <a:rPr lang="tr-TR" sz="2400" dirty="0"/>
              <a:t> in </a:t>
            </a:r>
            <a:r>
              <a:rPr lang="tr-TR" sz="2400" dirty="0" err="1"/>
              <a:t>electric</a:t>
            </a:r>
            <a:r>
              <a:rPr lang="tr-TR" sz="2400" dirty="0"/>
              <a:t> </a:t>
            </a:r>
            <a:r>
              <a:rPr lang="tr-TR" sz="2400" dirty="0" err="1"/>
              <a:t>vehicles</a:t>
            </a:r>
            <a:endParaRPr lang="tr-TR" sz="2400" dirty="0"/>
          </a:p>
          <a:p>
            <a:r>
              <a:rPr lang="tr-TR" sz="2400" dirty="0" err="1"/>
              <a:t>Fast</a:t>
            </a:r>
            <a:r>
              <a:rPr lang="tr-TR" sz="2400" dirty="0"/>
              <a:t> </a:t>
            </a:r>
            <a:r>
              <a:rPr lang="tr-TR" sz="2400" dirty="0" err="1"/>
              <a:t>response</a:t>
            </a:r>
            <a:r>
              <a:rPr lang="tr-TR" sz="2400" dirty="0"/>
              <a:t> time </a:t>
            </a:r>
            <a:r>
              <a:rPr lang="tr-TR" sz="2400" dirty="0" err="1"/>
              <a:t>make</a:t>
            </a:r>
            <a:r>
              <a:rPr lang="tr-TR" sz="2400" dirty="0"/>
              <a:t> </a:t>
            </a:r>
            <a:r>
              <a:rPr lang="tr-TR" sz="2400" dirty="0" err="1"/>
              <a:t>them</a:t>
            </a:r>
            <a:r>
              <a:rPr lang="tr-TR" sz="2400" dirty="0"/>
              <a:t> </a:t>
            </a:r>
            <a:r>
              <a:rPr lang="tr-TR" sz="2400" dirty="0" err="1"/>
              <a:t>suitable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:</a:t>
            </a:r>
          </a:p>
          <a:p>
            <a:pPr lvl="1"/>
            <a:r>
              <a:rPr lang="tr-TR" sz="2400" dirty="0" err="1"/>
              <a:t>Short</a:t>
            </a:r>
            <a:r>
              <a:rPr lang="tr-TR" sz="2400" dirty="0"/>
              <a:t> </a:t>
            </a:r>
            <a:r>
              <a:rPr lang="tr-TR" sz="2400" dirty="0" err="1"/>
              <a:t>term</a:t>
            </a:r>
            <a:r>
              <a:rPr lang="tr-TR" sz="2400" dirty="0"/>
              <a:t> </a:t>
            </a:r>
            <a:r>
              <a:rPr lang="tr-TR" sz="2400" dirty="0" err="1"/>
              <a:t>response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frequency</a:t>
            </a:r>
            <a:r>
              <a:rPr lang="tr-TR" sz="2400" dirty="0"/>
              <a:t> </a:t>
            </a:r>
            <a:r>
              <a:rPr lang="tr-TR" sz="2400" dirty="0" err="1"/>
              <a:t>regulation</a:t>
            </a:r>
            <a:r>
              <a:rPr lang="tr-TR" sz="2400" dirty="0"/>
              <a:t> (</a:t>
            </a:r>
            <a:r>
              <a:rPr lang="en-US" sz="2400" dirty="0"/>
              <a:t>20 MW frequency regulation plant in Stephen-town, New York</a:t>
            </a:r>
            <a:r>
              <a:rPr lang="tr-TR" sz="2400" dirty="0"/>
              <a:t>)</a:t>
            </a:r>
          </a:p>
          <a:p>
            <a:pPr lvl="1"/>
            <a:r>
              <a:rPr lang="tr-TR" sz="2400" dirty="0" err="1"/>
              <a:t>Switching</a:t>
            </a:r>
            <a:r>
              <a:rPr lang="tr-TR" sz="2400" dirty="0"/>
              <a:t> </a:t>
            </a:r>
            <a:r>
              <a:rPr lang="tr-TR" sz="2400" dirty="0" err="1"/>
              <a:t>between</a:t>
            </a:r>
            <a:r>
              <a:rPr lang="tr-TR" sz="2400" dirty="0"/>
              <a:t> </a:t>
            </a:r>
            <a:r>
              <a:rPr lang="tr-TR" sz="2400" dirty="0" err="1"/>
              <a:t>different</a:t>
            </a:r>
            <a:r>
              <a:rPr lang="tr-TR" sz="2400" dirty="0"/>
              <a:t> </a:t>
            </a:r>
            <a:r>
              <a:rPr lang="tr-TR" sz="2400" dirty="0" err="1"/>
              <a:t>types</a:t>
            </a:r>
            <a:r>
              <a:rPr lang="tr-TR" sz="2400" dirty="0"/>
              <a:t> of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sources</a:t>
            </a:r>
            <a:r>
              <a:rPr lang="tr-TR" sz="2400" dirty="0"/>
              <a:t> (</a:t>
            </a:r>
            <a:r>
              <a:rPr lang="en-US" sz="2400" dirty="0"/>
              <a:t>A wind-hydrogen plant in </a:t>
            </a:r>
            <a:r>
              <a:rPr lang="en-US" sz="2400" dirty="0" err="1"/>
              <a:t>Utsira</a:t>
            </a:r>
            <a:r>
              <a:rPr lang="en-US" sz="2400" dirty="0"/>
              <a:t> in Norway is equipped with a 200 kW flywheel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store</a:t>
            </a:r>
            <a:r>
              <a:rPr lang="tr-TR" sz="2400" dirty="0"/>
              <a:t> 5 </a:t>
            </a:r>
            <a:r>
              <a:rPr lang="tr-TR" sz="2400" dirty="0" err="1"/>
              <a:t>kWh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a </a:t>
            </a:r>
            <a:r>
              <a:rPr lang="tr-TR" sz="2400" dirty="0" err="1"/>
              <a:t>few</a:t>
            </a:r>
            <a:r>
              <a:rPr lang="tr-TR" sz="2400" dirty="0"/>
              <a:t> </a:t>
            </a:r>
            <a:r>
              <a:rPr lang="tr-TR" sz="2400" dirty="0" err="1"/>
              <a:t>seconds</a:t>
            </a:r>
            <a:r>
              <a:rPr lang="tr-TR" sz="2400" dirty="0"/>
              <a:t>)</a:t>
            </a:r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5BB8D22-86CD-4386-B6FD-45E957E385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3" y="1895126"/>
            <a:ext cx="5486400" cy="38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73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3410EED-39E7-4096-AAEE-4DEE185E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Electrochemical</a:t>
            </a:r>
            <a:r>
              <a:rPr lang="tr-TR" dirty="0"/>
              <a:t> </a:t>
            </a:r>
            <a:r>
              <a:rPr lang="tr-TR" dirty="0" err="1"/>
              <a:t>batteries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C73673-9A0E-472B-B18A-66B706BFA6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L</a:t>
            </a:r>
            <a:r>
              <a:rPr lang="en-US" sz="2400" dirty="0" err="1"/>
              <a:t>ead</a:t>
            </a:r>
            <a:r>
              <a:rPr lang="en-US" sz="2400" dirty="0"/>
              <a:t>–acid batteries </a:t>
            </a:r>
            <a:r>
              <a:rPr lang="tr-TR" sz="2400" dirty="0" err="1"/>
              <a:t>are</a:t>
            </a:r>
            <a:r>
              <a:rPr lang="tr-TR" sz="2400" dirty="0"/>
              <a:t> not </a:t>
            </a:r>
            <a:r>
              <a:rPr lang="tr-TR" sz="2400" dirty="0" err="1"/>
              <a:t>favorable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energy-shift</a:t>
            </a:r>
            <a:r>
              <a:rPr lang="tr-TR" sz="2400" dirty="0"/>
              <a:t> </a:t>
            </a:r>
            <a:r>
              <a:rPr lang="tr-TR" sz="2400" dirty="0" err="1"/>
              <a:t>operations</a:t>
            </a:r>
            <a:endParaRPr lang="tr-TR" sz="2400" dirty="0"/>
          </a:p>
          <a:p>
            <a:r>
              <a:rPr lang="tr-TR" sz="2400" dirty="0" err="1"/>
              <a:t>NaS</a:t>
            </a:r>
            <a:r>
              <a:rPr lang="tr-TR" sz="2400" dirty="0"/>
              <a:t> </a:t>
            </a:r>
            <a:r>
              <a:rPr lang="en-US" sz="2400" dirty="0"/>
              <a:t>batteries are one of the most proven electrochemical storage technologies in MW scale</a:t>
            </a:r>
            <a:r>
              <a:rPr lang="tr-TR" sz="2400" dirty="0"/>
              <a:t> (</a:t>
            </a:r>
            <a:r>
              <a:rPr lang="en-US" sz="2400" dirty="0"/>
              <a:t>606 MW</a:t>
            </a:r>
            <a:r>
              <a:rPr lang="tr-TR" sz="2400" dirty="0"/>
              <a:t> global </a:t>
            </a:r>
            <a:r>
              <a:rPr lang="tr-TR" sz="2400" dirty="0" err="1"/>
              <a:t>installed</a:t>
            </a:r>
            <a:r>
              <a:rPr lang="tr-TR" sz="2400" dirty="0"/>
              <a:t> </a:t>
            </a:r>
            <a:r>
              <a:rPr lang="tr-TR" sz="2400" dirty="0" err="1"/>
              <a:t>capacity</a:t>
            </a:r>
            <a:r>
              <a:rPr lang="en-US" sz="2400" dirty="0"/>
              <a:t> by 2012</a:t>
            </a:r>
            <a:r>
              <a:rPr lang="tr-TR" sz="2400" dirty="0"/>
              <a:t>)</a:t>
            </a:r>
          </a:p>
          <a:p>
            <a:r>
              <a:rPr lang="en-US" sz="2400" dirty="0"/>
              <a:t>Ni–Cd battery</a:t>
            </a:r>
            <a:r>
              <a:rPr lang="tr-TR" sz="2400" dirty="0"/>
              <a:t> </a:t>
            </a:r>
            <a:r>
              <a:rPr lang="tr-TR" sz="2400" dirty="0" err="1"/>
              <a:t>have</a:t>
            </a:r>
            <a:r>
              <a:rPr lang="tr-TR" sz="2400" dirty="0"/>
              <a:t> </a:t>
            </a:r>
            <a:r>
              <a:rPr lang="tr-TR" sz="2400" dirty="0" err="1"/>
              <a:t>high</a:t>
            </a:r>
            <a:r>
              <a:rPr lang="tr-TR" sz="2400" dirty="0"/>
              <a:t> </a:t>
            </a:r>
            <a:r>
              <a:rPr lang="tr-TR" sz="2400" dirty="0" err="1"/>
              <a:t>capital</a:t>
            </a:r>
            <a:r>
              <a:rPr lang="tr-TR" sz="2400" dirty="0"/>
              <a:t> </a:t>
            </a:r>
            <a:r>
              <a:rPr lang="tr-TR" sz="2400" dirty="0" err="1"/>
              <a:t>costs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environmental</a:t>
            </a:r>
            <a:r>
              <a:rPr lang="tr-TR" sz="2400" dirty="0"/>
              <a:t> </a:t>
            </a:r>
            <a:r>
              <a:rPr lang="tr-TR" sz="2400" dirty="0" err="1"/>
              <a:t>problems</a:t>
            </a:r>
            <a:endParaRPr lang="tr-TR" sz="2400" dirty="0"/>
          </a:p>
          <a:p>
            <a:r>
              <a:rPr lang="tr-TR" sz="2400" dirty="0" err="1"/>
              <a:t>Lithium-ion</a:t>
            </a:r>
            <a:r>
              <a:rPr lang="tr-TR" sz="2400" dirty="0"/>
              <a:t> </a:t>
            </a:r>
            <a:r>
              <a:rPr lang="tr-TR" sz="2400" dirty="0" err="1"/>
              <a:t>first</a:t>
            </a:r>
            <a:r>
              <a:rPr lang="tr-TR" sz="2400" dirty="0"/>
              <a:t> </a:t>
            </a:r>
            <a:r>
              <a:rPr lang="tr-TR" sz="2400" dirty="0" err="1"/>
              <a:t>targeted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portable</a:t>
            </a:r>
            <a:r>
              <a:rPr lang="tr-TR" sz="2400" dirty="0"/>
              <a:t> </a:t>
            </a:r>
            <a:r>
              <a:rPr lang="tr-TR" sz="2400" dirty="0" err="1"/>
              <a:t>application</a:t>
            </a:r>
            <a:r>
              <a:rPr lang="tr-TR" sz="2400" dirty="0"/>
              <a:t> but </a:t>
            </a:r>
            <a:r>
              <a:rPr lang="tr-TR" sz="2400" dirty="0" err="1"/>
              <a:t>also</a:t>
            </a:r>
            <a:r>
              <a:rPr lang="tr-TR" sz="2400" dirty="0"/>
              <a:t> </a:t>
            </a:r>
            <a:r>
              <a:rPr lang="tr-TR" sz="2400" dirty="0" err="1"/>
              <a:t>deployed</a:t>
            </a:r>
            <a:r>
              <a:rPr lang="tr-TR" sz="2400" dirty="0"/>
              <a:t> in </a:t>
            </a:r>
            <a:r>
              <a:rPr lang="tr-TR" sz="2400" dirty="0" err="1"/>
              <a:t>grid-scale</a:t>
            </a:r>
            <a:r>
              <a:rPr lang="tr-TR" sz="2400" dirty="0"/>
              <a:t> </a:t>
            </a:r>
            <a:r>
              <a:rPr lang="tr-TR" sz="2400" dirty="0" err="1"/>
              <a:t>applications</a:t>
            </a:r>
            <a:r>
              <a:rPr lang="tr-TR" sz="2400" dirty="0"/>
              <a:t> (</a:t>
            </a:r>
            <a:r>
              <a:rPr lang="en-US" sz="2400" dirty="0"/>
              <a:t>Laurel Mountain Wind Farm, in Ohio</a:t>
            </a:r>
            <a:r>
              <a:rPr lang="tr-TR" sz="2400" dirty="0"/>
              <a:t>, </a:t>
            </a:r>
            <a:r>
              <a:rPr lang="tr-TR" sz="2400" dirty="0" err="1"/>
              <a:t>with</a:t>
            </a:r>
            <a:r>
              <a:rPr lang="tr-TR" sz="2400" dirty="0"/>
              <a:t> 32 MW </a:t>
            </a:r>
            <a:r>
              <a:rPr lang="tr-TR" sz="2400" dirty="0" err="1"/>
              <a:t>enhancing</a:t>
            </a:r>
            <a:r>
              <a:rPr lang="tr-TR" sz="2400" dirty="0"/>
              <a:t> </a:t>
            </a:r>
            <a:r>
              <a:rPr lang="tr-TR" sz="2400" dirty="0" err="1"/>
              <a:t>wind</a:t>
            </a:r>
            <a:r>
              <a:rPr lang="tr-TR" sz="2400" dirty="0"/>
              <a:t> </a:t>
            </a:r>
            <a:r>
              <a:rPr lang="tr-TR" sz="2400" dirty="0" err="1"/>
              <a:t>power</a:t>
            </a:r>
            <a:r>
              <a:rPr lang="tr-TR" sz="2400" dirty="0"/>
              <a:t> </a:t>
            </a:r>
            <a:r>
              <a:rPr lang="tr-TR" sz="2400" dirty="0" err="1"/>
              <a:t>plant</a:t>
            </a:r>
            <a:r>
              <a:rPr lang="tr-TR" sz="2400" dirty="0"/>
              <a:t> </a:t>
            </a:r>
            <a:r>
              <a:rPr lang="tr-TR" sz="2400" dirty="0" err="1"/>
              <a:t>flexibility</a:t>
            </a:r>
            <a:r>
              <a:rPr lang="tr-TR" sz="2400" dirty="0"/>
              <a:t>)</a:t>
            </a:r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7AC10B1-6391-41EC-9402-C46B5C411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923" y="1379350"/>
            <a:ext cx="5495674" cy="49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6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54CE0FD-8CF4-4DBE-BCE0-0C5C0662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Superconducting</a:t>
            </a:r>
            <a:r>
              <a:rPr lang="tr-TR" dirty="0"/>
              <a:t>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storage</a:t>
            </a:r>
            <a:r>
              <a:rPr lang="tr-TR" dirty="0"/>
              <a:t> (SMES)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7CEFB4-8BAE-4BC6-868A-C87EC88A9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Characterized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very</a:t>
            </a:r>
            <a:r>
              <a:rPr lang="tr-TR" sz="2400" dirty="0"/>
              <a:t> </a:t>
            </a:r>
            <a:r>
              <a:rPr lang="tr-TR" sz="2400" dirty="0" err="1"/>
              <a:t>high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storage</a:t>
            </a:r>
            <a:r>
              <a:rPr lang="tr-TR" sz="2400" dirty="0"/>
              <a:t> </a:t>
            </a:r>
            <a:r>
              <a:rPr lang="tr-TR" sz="2400" dirty="0" err="1"/>
              <a:t>efficiency</a:t>
            </a:r>
            <a:r>
              <a:rPr lang="tr-TR" sz="2400" dirty="0"/>
              <a:t> (~97%), </a:t>
            </a:r>
            <a:r>
              <a:rPr lang="tr-TR" sz="2400" dirty="0" err="1"/>
              <a:t>fast</a:t>
            </a:r>
            <a:r>
              <a:rPr lang="tr-TR" sz="2400" dirty="0"/>
              <a:t> </a:t>
            </a:r>
            <a:r>
              <a:rPr lang="tr-TR" sz="2400" dirty="0" err="1"/>
              <a:t>response</a:t>
            </a:r>
            <a:r>
              <a:rPr lang="tr-TR" sz="2400" dirty="0"/>
              <a:t> (</a:t>
            </a:r>
            <a:r>
              <a:rPr lang="tr-TR" sz="2400" dirty="0" err="1"/>
              <a:t>few</a:t>
            </a:r>
            <a:r>
              <a:rPr lang="tr-TR" sz="2400" dirty="0"/>
              <a:t> </a:t>
            </a:r>
            <a:r>
              <a:rPr lang="tr-TR" sz="2400" dirty="0" err="1"/>
              <a:t>ms</a:t>
            </a:r>
            <a:r>
              <a:rPr lang="tr-TR" sz="2400" dirty="0"/>
              <a:t>),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long</a:t>
            </a:r>
            <a:r>
              <a:rPr lang="tr-TR" sz="2400" dirty="0"/>
              <a:t> life </a:t>
            </a:r>
            <a:r>
              <a:rPr lang="tr-TR" sz="2400" dirty="0" err="1"/>
              <a:t>cycles</a:t>
            </a:r>
            <a:r>
              <a:rPr lang="tr-TR" sz="2400" dirty="0"/>
              <a:t> (100 000)</a:t>
            </a:r>
          </a:p>
          <a:p>
            <a:r>
              <a:rPr lang="tr-TR" sz="2400" dirty="0"/>
              <a:t>R</a:t>
            </a:r>
            <a:r>
              <a:rPr lang="en-US" sz="2400" dirty="0" err="1"/>
              <a:t>ecent</a:t>
            </a:r>
            <a:r>
              <a:rPr lang="en-US" sz="2400" dirty="0"/>
              <a:t> development has mostly been on smaller scale applications and systems up to 10 MW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advancement</a:t>
            </a:r>
            <a:r>
              <a:rPr lang="tr-TR" sz="2400" dirty="0"/>
              <a:t> of </a:t>
            </a:r>
            <a:r>
              <a:rPr lang="tr-TR" sz="2400" dirty="0" err="1"/>
              <a:t>superconductor</a:t>
            </a:r>
            <a:r>
              <a:rPr lang="tr-TR" sz="2400" dirty="0"/>
              <a:t> </a:t>
            </a:r>
            <a:r>
              <a:rPr lang="tr-TR" sz="2400" dirty="0" err="1"/>
              <a:t>technology</a:t>
            </a:r>
            <a:endParaRPr lang="tr-TR" sz="2400" dirty="0"/>
          </a:p>
          <a:p>
            <a:r>
              <a:rPr lang="tr-TR" sz="2400" dirty="0"/>
              <a:t>US </a:t>
            </a:r>
            <a:r>
              <a:rPr lang="tr-TR" sz="2400" dirty="0" err="1"/>
              <a:t>DoE</a:t>
            </a:r>
            <a:r>
              <a:rPr lang="tr-TR" sz="2400" dirty="0"/>
              <a:t> has </a:t>
            </a:r>
            <a:r>
              <a:rPr lang="tr-TR" sz="2400" dirty="0" err="1"/>
              <a:t>awarded</a:t>
            </a:r>
            <a:r>
              <a:rPr lang="tr-TR" sz="2400" dirty="0"/>
              <a:t> </a:t>
            </a:r>
            <a:r>
              <a:rPr lang="tr-TR" sz="2400" dirty="0" err="1"/>
              <a:t>grants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research</a:t>
            </a:r>
            <a:r>
              <a:rPr lang="tr-TR" sz="2400" dirty="0"/>
              <a:t> in </a:t>
            </a:r>
            <a:r>
              <a:rPr lang="tr-TR" sz="2400" dirty="0" err="1"/>
              <a:t>grid-scale</a:t>
            </a:r>
            <a:r>
              <a:rPr lang="tr-TR" sz="2400" dirty="0"/>
              <a:t> </a:t>
            </a:r>
            <a:r>
              <a:rPr lang="tr-TR" sz="2400" dirty="0" err="1"/>
              <a:t>applications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72C19E1-C9F0-4B2F-8506-448E2905D2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705513"/>
            <a:ext cx="5486400" cy="22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12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D1B6BD1-FE9F-47E5-8D28-6D1EEE06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Supercapacitor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storage</a:t>
            </a:r>
            <a:r>
              <a:rPr lang="tr-TR" dirty="0"/>
              <a:t> (SCES)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534F70-664D-4897-A374-2A9CE6CEC4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F</a:t>
            </a:r>
            <a:r>
              <a:rPr lang="en-US" sz="2400" dirty="0" err="1"/>
              <a:t>ast</a:t>
            </a:r>
            <a:r>
              <a:rPr lang="en-US" sz="2400" dirty="0"/>
              <a:t>-response with life cycles of tens of thousands and very high </a:t>
            </a:r>
            <a:r>
              <a:rPr lang="en-US" sz="2400" dirty="0" err="1"/>
              <a:t>efficienc</a:t>
            </a:r>
            <a:r>
              <a:rPr lang="tr-TR" sz="2400" dirty="0"/>
              <a:t>y</a:t>
            </a:r>
          </a:p>
          <a:p>
            <a:r>
              <a:rPr lang="en-US" sz="2400" dirty="0"/>
              <a:t>The main drawback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en-US" sz="2400" dirty="0"/>
              <a:t>short storage duration, low energy density, and high self-discharge loss</a:t>
            </a:r>
            <a:endParaRPr lang="tr-TR" sz="2400" dirty="0"/>
          </a:p>
          <a:p>
            <a:r>
              <a:rPr lang="tr-TR" sz="2400" dirty="0"/>
              <a:t>P</a:t>
            </a:r>
            <a:r>
              <a:rPr lang="en-US" sz="2400" dirty="0" err="1"/>
              <a:t>otential</a:t>
            </a:r>
            <a:r>
              <a:rPr lang="en-US" sz="2400" dirty="0"/>
              <a:t> applications in EV’s as they can absorb power fast enough to be used for regenerative breaking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68B47DB-23F1-4398-B7CD-1FDA67F477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923" y="1759291"/>
            <a:ext cx="5652377" cy="33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0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EB0714-0F0B-4242-8CD8-D1643E91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Greenhouse</a:t>
            </a:r>
            <a:r>
              <a:rPr lang="tr-TR" dirty="0"/>
              <a:t> </a:t>
            </a:r>
            <a:r>
              <a:rPr lang="tr-TR" dirty="0" err="1"/>
              <a:t>Effect</a:t>
            </a:r>
            <a:endParaRPr lang="tr-TR" dirty="0"/>
          </a:p>
        </p:txBody>
      </p:sp>
      <p:sp>
        <p:nvSpPr>
          <p:cNvPr id="3" name="Grafik Yer Tutucusu 2">
            <a:extLst>
              <a:ext uri="{FF2B5EF4-FFF2-40B4-BE49-F238E27FC236}">
                <a16:creationId xmlns:a16="http://schemas.microsoft.com/office/drawing/2014/main" id="{4E35EF4C-FB31-4C24-AAF0-D290B9E7B798}"/>
              </a:ext>
            </a:extLst>
          </p:cNvPr>
          <p:cNvSpPr>
            <a:spLocks noGrp="1"/>
          </p:cNvSpPr>
          <p:nvPr>
            <p:ph type="chart" idx="1"/>
          </p:nvPr>
        </p:nvSpPr>
        <p:spPr/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CE84D01-6CB2-4B85-9D12-F9BB0E07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914" y="1112180"/>
            <a:ext cx="7702172" cy="574582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FB04BC6-AEA5-4ED7-AF9C-99135E8E6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99" y="1096963"/>
            <a:ext cx="8676402" cy="57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45201F0-E4D6-4FBA-BEA8-9ED20BFF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Hydrogen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storage</a:t>
            </a:r>
            <a:r>
              <a:rPr lang="tr-TR" dirty="0"/>
              <a:t> (</a:t>
            </a:r>
            <a:r>
              <a:rPr lang="tr-TR" dirty="0" err="1"/>
              <a:t>Power-to-Gas</a:t>
            </a:r>
            <a:r>
              <a:rPr lang="tr-TR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BE0105-9F42-4E91-B9B5-999E0C9863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Hydrogen </a:t>
            </a:r>
            <a:r>
              <a:rPr lang="en-US" sz="2400"/>
              <a:t>is produced </a:t>
            </a:r>
            <a:r>
              <a:rPr lang="en-US" sz="2400" dirty="0"/>
              <a:t>by electrolysis and can be stored in underground caverns, tanks, and gas pipelines</a:t>
            </a:r>
            <a:endParaRPr lang="tr-TR" sz="2400" dirty="0"/>
          </a:p>
          <a:p>
            <a:r>
              <a:rPr lang="en-US" sz="2400" dirty="0"/>
              <a:t>This hydrogen can be used directly as a final energy carrier or converted to methane, synthesis gas, electricity, liquid fuels, or chemicals</a:t>
            </a:r>
            <a:endParaRPr lang="tr-TR" sz="2400" dirty="0"/>
          </a:p>
          <a:p>
            <a:r>
              <a:rPr lang="en-US" sz="2400" dirty="0"/>
              <a:t>Hydrogen can be further converted to methane by reacting with CO2, increasing the stability and energy density of the stored media</a:t>
            </a:r>
            <a:endParaRPr lang="tr-TR" sz="2400" dirty="0"/>
          </a:p>
          <a:p>
            <a:r>
              <a:rPr lang="tr-TR" sz="2400" dirty="0" err="1"/>
              <a:t>Economic</a:t>
            </a:r>
            <a:r>
              <a:rPr lang="tr-TR" sz="2400" dirty="0"/>
              <a:t> </a:t>
            </a:r>
            <a:r>
              <a:rPr lang="tr-TR" sz="2400" dirty="0" err="1"/>
              <a:t>feasibility</a:t>
            </a:r>
            <a:r>
              <a:rPr lang="tr-TR" sz="2400" dirty="0"/>
              <a:t> </a:t>
            </a:r>
            <a:r>
              <a:rPr lang="tr-TR" sz="2400" dirty="0" err="1"/>
              <a:t>depends</a:t>
            </a:r>
            <a:r>
              <a:rPr lang="tr-TR" sz="2400" dirty="0"/>
              <a:t> on </a:t>
            </a:r>
            <a:r>
              <a:rPr lang="tr-TR" sz="2400" dirty="0" err="1"/>
              <a:t>value</a:t>
            </a:r>
            <a:r>
              <a:rPr lang="tr-TR" sz="2400" dirty="0"/>
              <a:t> </a:t>
            </a:r>
            <a:r>
              <a:rPr lang="tr-TR" sz="2400" dirty="0" err="1"/>
              <a:t>streams</a:t>
            </a:r>
            <a:endParaRPr lang="tr-TR" sz="2400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D956FDD-549F-4403-B148-440DBD0489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3" y="1450216"/>
            <a:ext cx="5748285" cy="39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5DB3DB1-0A9C-4D5E-8FE8-2ED426CA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Quiz</a:t>
            </a:r>
            <a:r>
              <a:rPr lang="tr-TR" dirty="0"/>
              <a:t> #2 (</a:t>
            </a:r>
            <a:r>
              <a:rPr lang="tr-TR" dirty="0" err="1"/>
              <a:t>Take</a:t>
            </a:r>
            <a:r>
              <a:rPr lang="tr-TR" dirty="0"/>
              <a:t> </a:t>
            </a:r>
            <a:r>
              <a:rPr lang="tr-TR" dirty="0" err="1"/>
              <a:t>home</a:t>
            </a:r>
            <a:r>
              <a:rPr lang="tr-TR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0D5141-05CA-4DE8-89A3-D5C2978E30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 err="1"/>
              <a:t>Why</a:t>
            </a:r>
            <a:r>
              <a:rPr lang="tr-TR" sz="2400" dirty="0"/>
              <a:t> </a:t>
            </a:r>
            <a:r>
              <a:rPr lang="tr-TR" sz="2400" dirty="0" err="1"/>
              <a:t>does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EU </a:t>
            </a:r>
            <a:r>
              <a:rPr lang="tr-TR" sz="2400" dirty="0" err="1"/>
              <a:t>countries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China</a:t>
            </a:r>
            <a:r>
              <a:rPr lang="tr-TR" sz="2400" dirty="0"/>
              <a:t> </a:t>
            </a:r>
            <a:r>
              <a:rPr lang="tr-TR" sz="2400" dirty="0" err="1"/>
              <a:t>take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lead</a:t>
            </a:r>
            <a:r>
              <a:rPr lang="tr-TR" sz="2400" dirty="0"/>
              <a:t> in </a:t>
            </a:r>
            <a:r>
              <a:rPr lang="tr-TR" sz="2400" dirty="0" err="1"/>
              <a:t>their</a:t>
            </a:r>
            <a:r>
              <a:rPr lang="tr-TR" sz="2400" dirty="0"/>
              <a:t> </a:t>
            </a:r>
            <a:r>
              <a:rPr lang="tr-TR" sz="2400" dirty="0" err="1"/>
              <a:t>NDCs</a:t>
            </a:r>
            <a:r>
              <a:rPr lang="tr-TR" sz="2400" dirty="0"/>
              <a:t>?</a:t>
            </a:r>
          </a:p>
          <a:p>
            <a:r>
              <a:rPr lang="tr-TR" sz="2400" dirty="0"/>
              <a:t>How can </a:t>
            </a:r>
            <a:r>
              <a:rPr lang="tr-TR" sz="2400" dirty="0" err="1"/>
              <a:t>we</a:t>
            </a:r>
            <a:r>
              <a:rPr lang="tr-TR" sz="2400" dirty="0"/>
              <a:t> </a:t>
            </a:r>
            <a:r>
              <a:rPr lang="tr-TR" sz="2400" dirty="0" err="1"/>
              <a:t>achieve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target</a:t>
            </a:r>
            <a:r>
              <a:rPr lang="tr-TR" sz="2400" dirty="0"/>
              <a:t> </a:t>
            </a:r>
            <a:r>
              <a:rPr lang="tr-TR" sz="2400" dirty="0" err="1"/>
              <a:t>if</a:t>
            </a:r>
            <a:r>
              <a:rPr lang="tr-TR" sz="2400" dirty="0"/>
              <a:t>: </a:t>
            </a:r>
          </a:p>
          <a:p>
            <a:pPr lvl="1"/>
            <a:r>
              <a:rPr lang="tr-TR" sz="2400" dirty="0" err="1"/>
              <a:t>Major</a:t>
            </a:r>
            <a:r>
              <a:rPr lang="tr-TR" sz="2400" dirty="0"/>
              <a:t> </a:t>
            </a:r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emitting</a:t>
            </a:r>
            <a:r>
              <a:rPr lang="tr-TR" sz="2400" dirty="0"/>
              <a:t> </a:t>
            </a:r>
            <a:r>
              <a:rPr lang="tr-TR" sz="2400" dirty="0" err="1"/>
              <a:t>countries</a:t>
            </a:r>
            <a:r>
              <a:rPr lang="tr-TR" sz="2400" dirty="0"/>
              <a:t>/</a:t>
            </a:r>
            <a:r>
              <a:rPr lang="tr-TR" sz="2400" dirty="0" err="1"/>
              <a:t>regions</a:t>
            </a:r>
            <a:r>
              <a:rPr lang="tr-TR" sz="2400" dirty="0"/>
              <a:t> do not </a:t>
            </a:r>
            <a:r>
              <a:rPr lang="tr-TR" sz="2400" dirty="0" err="1"/>
              <a:t>take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lead</a:t>
            </a:r>
            <a:r>
              <a:rPr lang="tr-TR" sz="2400" dirty="0"/>
              <a:t>?</a:t>
            </a:r>
          </a:p>
          <a:p>
            <a:pPr lvl="1"/>
            <a:r>
              <a:rPr lang="tr-TR" sz="2400" dirty="0" err="1"/>
              <a:t>Countries</a:t>
            </a:r>
            <a:r>
              <a:rPr lang="tr-TR" sz="2400" dirty="0"/>
              <a:t>/</a:t>
            </a:r>
            <a:r>
              <a:rPr lang="tr-TR" sz="2400" dirty="0" err="1"/>
              <a:t>regions</a:t>
            </a:r>
            <a:r>
              <a:rPr lang="tr-TR" sz="2400" dirty="0"/>
              <a:t> </a:t>
            </a:r>
            <a:r>
              <a:rPr lang="tr-TR" sz="2400" dirty="0" err="1"/>
              <a:t>continue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have</a:t>
            </a:r>
            <a:r>
              <a:rPr lang="tr-TR" sz="2400" dirty="0"/>
              <a:t> </a:t>
            </a:r>
            <a:r>
              <a:rPr lang="tr-TR" sz="2400" dirty="0" err="1"/>
              <a:t>different</a:t>
            </a:r>
            <a:r>
              <a:rPr lang="tr-TR" sz="2400" dirty="0"/>
              <a:t> </a:t>
            </a:r>
            <a:r>
              <a:rPr lang="tr-TR" sz="2400" dirty="0" err="1"/>
              <a:t>types</a:t>
            </a:r>
            <a:r>
              <a:rPr lang="tr-TR" sz="2400" dirty="0"/>
              <a:t> of </a:t>
            </a:r>
            <a:r>
              <a:rPr lang="tr-TR" sz="2400" dirty="0" err="1"/>
              <a:t>targets</a:t>
            </a:r>
            <a:r>
              <a:rPr lang="tr-TR" sz="2400" dirty="0"/>
              <a:t> (</a:t>
            </a:r>
            <a:r>
              <a:rPr lang="tr-TR" sz="2400" dirty="0" err="1"/>
              <a:t>base</a:t>
            </a:r>
            <a:r>
              <a:rPr lang="tr-TR" sz="2400" dirty="0"/>
              <a:t> </a:t>
            </a:r>
            <a:r>
              <a:rPr lang="tr-TR" sz="2400" dirty="0" err="1"/>
              <a:t>year</a:t>
            </a:r>
            <a:r>
              <a:rPr lang="tr-TR" sz="2400" dirty="0"/>
              <a:t>, </a:t>
            </a:r>
            <a:r>
              <a:rPr lang="tr-TR" sz="2400" dirty="0" err="1"/>
              <a:t>baseline</a:t>
            </a:r>
            <a:r>
              <a:rPr lang="tr-TR" sz="2400" dirty="0"/>
              <a:t>, </a:t>
            </a:r>
            <a:r>
              <a:rPr lang="tr-TR" sz="2400" dirty="0" err="1"/>
              <a:t>intensity</a:t>
            </a:r>
            <a:r>
              <a:rPr lang="tr-TR" sz="2400" dirty="0"/>
              <a:t>, </a:t>
            </a:r>
            <a:r>
              <a:rPr lang="tr-TR" sz="2400" dirty="0" err="1"/>
              <a:t>trajectory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fixed</a:t>
            </a:r>
            <a:r>
              <a:rPr lang="tr-TR" sz="2400" dirty="0"/>
              <a:t> </a:t>
            </a:r>
            <a:r>
              <a:rPr lang="tr-TR" sz="2400" dirty="0" err="1"/>
              <a:t>level</a:t>
            </a:r>
            <a:r>
              <a:rPr lang="tr-TR" sz="2400" dirty="0"/>
              <a:t>)?</a:t>
            </a:r>
          </a:p>
          <a:p>
            <a:r>
              <a:rPr lang="tr-TR" sz="2400" dirty="0"/>
              <a:t>Is it </a:t>
            </a:r>
            <a:r>
              <a:rPr lang="tr-TR" sz="2400" dirty="0" err="1"/>
              <a:t>fair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developing</a:t>
            </a:r>
            <a:r>
              <a:rPr lang="tr-TR" sz="2400" dirty="0"/>
              <a:t> </a:t>
            </a:r>
            <a:r>
              <a:rPr lang="tr-TR" sz="2400" dirty="0" err="1"/>
              <a:t>countries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reduce</a:t>
            </a:r>
            <a:r>
              <a:rPr lang="tr-TR" sz="2400" dirty="0"/>
              <a:t> </a:t>
            </a:r>
            <a:r>
              <a:rPr lang="tr-TR" sz="2400" dirty="0" err="1"/>
              <a:t>their</a:t>
            </a:r>
            <a:r>
              <a:rPr lang="tr-TR" sz="2400" dirty="0"/>
              <a:t> </a:t>
            </a:r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emissions</a:t>
            </a:r>
            <a:r>
              <a:rPr lang="tr-TR" sz="2400" dirty="0"/>
              <a:t>?</a:t>
            </a:r>
          </a:p>
          <a:p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BBAC2B2-94A4-4BAF-A4DD-B20279C294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3" y="2449383"/>
            <a:ext cx="5486400" cy="2779972"/>
          </a:xfrm>
          <a:prstGeom prst="rect">
            <a:avLst/>
          </a:prstGeom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39AA6C1C-5479-4A57-87AF-6C8DCB886A0B}"/>
              </a:ext>
            </a:extLst>
          </p:cNvPr>
          <p:cNvSpPr txBox="1">
            <a:spLocks/>
          </p:cNvSpPr>
          <p:nvPr/>
        </p:nvSpPr>
        <p:spPr bwMode="auto">
          <a:xfrm>
            <a:off x="6217923" y="1371600"/>
            <a:ext cx="5486400" cy="49355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15938" indent="-2286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–"/>
              <a:defRPr sz="2000">
                <a:solidFill>
                  <a:srgbClr val="000000"/>
                </a:solidFill>
                <a:latin typeface="+mn-lt"/>
              </a:defRPr>
            </a:lvl2pPr>
            <a:lvl3pPr marL="798513" indent="-16668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1196975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1487488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•"/>
              <a:defRPr sz="2000">
                <a:solidFill>
                  <a:srgbClr val="000000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18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tr-TR" sz="2400" kern="0" dirty="0"/>
              <a:t>Open </a:t>
            </a:r>
            <a:r>
              <a:rPr lang="tr-TR" sz="2400" kern="0" dirty="0" err="1"/>
              <a:t>with</a:t>
            </a:r>
            <a:r>
              <a:rPr lang="tr-TR" sz="2400" kern="0" dirty="0"/>
              <a:t> </a:t>
            </a:r>
            <a:r>
              <a:rPr lang="tr-TR" sz="2400" kern="0" dirty="0" err="1"/>
              <a:t>the</a:t>
            </a:r>
            <a:r>
              <a:rPr lang="tr-TR" sz="2400" kern="0" dirty="0"/>
              <a:t> </a:t>
            </a:r>
            <a:r>
              <a:rPr lang="tr-TR" sz="2400" kern="0" dirty="0" err="1"/>
              <a:t>take</a:t>
            </a:r>
            <a:r>
              <a:rPr lang="tr-TR" sz="2400" kern="0" dirty="0"/>
              <a:t> </a:t>
            </a:r>
            <a:r>
              <a:rPr lang="tr-TR" sz="2400" kern="0" dirty="0" err="1"/>
              <a:t>home</a:t>
            </a:r>
            <a:r>
              <a:rPr lang="tr-TR" sz="2400" kern="0" dirty="0"/>
              <a:t> </a:t>
            </a:r>
            <a:r>
              <a:rPr lang="tr-TR" sz="2400" kern="0" dirty="0" err="1"/>
              <a:t>message</a:t>
            </a:r>
            <a:r>
              <a:rPr lang="tr-TR" sz="2400" kern="0" dirty="0"/>
              <a:t> (</a:t>
            </a:r>
            <a:r>
              <a:rPr lang="tr-TR" sz="2400" kern="0" dirty="0" err="1"/>
              <a:t>most</a:t>
            </a:r>
            <a:r>
              <a:rPr lang="tr-TR" sz="2400" kern="0" dirty="0"/>
              <a:t> </a:t>
            </a:r>
            <a:r>
              <a:rPr lang="tr-TR" sz="2400" kern="0" dirty="0" err="1"/>
              <a:t>important</a:t>
            </a:r>
            <a:r>
              <a:rPr lang="tr-TR" sz="2400" kern="0" dirty="0"/>
              <a:t> </a:t>
            </a:r>
            <a:r>
              <a:rPr lang="tr-TR" sz="2400" kern="0" dirty="0" err="1"/>
              <a:t>thing</a:t>
            </a:r>
            <a:r>
              <a:rPr lang="tr-TR" sz="2400" kern="0" dirty="0"/>
              <a:t> </a:t>
            </a:r>
            <a:r>
              <a:rPr lang="tr-TR" sz="2400" kern="0" dirty="0" err="1"/>
              <a:t>to</a:t>
            </a:r>
            <a:r>
              <a:rPr lang="tr-TR" sz="2400" kern="0" dirty="0"/>
              <a:t> </a:t>
            </a:r>
            <a:r>
              <a:rPr lang="tr-TR" sz="2400" kern="0" dirty="0" err="1"/>
              <a:t>share</a:t>
            </a:r>
            <a:r>
              <a:rPr lang="tr-TR" sz="2400" kern="0" dirty="0"/>
              <a:t>)</a:t>
            </a:r>
          </a:p>
          <a:p>
            <a:r>
              <a:rPr lang="tr-TR" sz="2400" kern="0" dirty="0"/>
              <a:t>Q1: </a:t>
            </a:r>
            <a:r>
              <a:rPr lang="tr-TR" sz="2400" kern="0" dirty="0" err="1"/>
              <a:t>Why</a:t>
            </a:r>
            <a:r>
              <a:rPr lang="tr-TR" sz="2400" kern="0" dirty="0"/>
              <a:t> </a:t>
            </a:r>
            <a:r>
              <a:rPr lang="tr-TR" sz="2400" kern="0" dirty="0" err="1"/>
              <a:t>are</a:t>
            </a:r>
            <a:r>
              <a:rPr lang="tr-TR" sz="2400" kern="0" dirty="0"/>
              <a:t> </a:t>
            </a:r>
            <a:r>
              <a:rPr lang="tr-TR" sz="2400" kern="0" dirty="0" err="1"/>
              <a:t>we</a:t>
            </a:r>
            <a:r>
              <a:rPr lang="tr-TR" sz="2400" kern="0" dirty="0"/>
              <a:t> here?</a:t>
            </a:r>
          </a:p>
          <a:p>
            <a:r>
              <a:rPr lang="tr-TR" sz="2400" kern="0" dirty="0"/>
              <a:t>Q2: </a:t>
            </a:r>
            <a:r>
              <a:rPr lang="tr-TR" sz="2400" kern="0" dirty="0" err="1"/>
              <a:t>Says</a:t>
            </a:r>
            <a:r>
              <a:rPr lang="tr-TR" sz="2400" kern="0" dirty="0"/>
              <a:t> </a:t>
            </a:r>
            <a:r>
              <a:rPr lang="tr-TR" sz="2400" kern="0" dirty="0" err="1"/>
              <a:t>who</a:t>
            </a:r>
            <a:r>
              <a:rPr lang="tr-TR" sz="2400" kern="0" dirty="0"/>
              <a:t>?</a:t>
            </a:r>
          </a:p>
          <a:p>
            <a:r>
              <a:rPr lang="tr-TR" sz="2400" kern="0" dirty="0"/>
              <a:t>Q3: </a:t>
            </a:r>
            <a:r>
              <a:rPr lang="tr-TR" sz="2400" kern="0" dirty="0" err="1"/>
              <a:t>So</a:t>
            </a:r>
            <a:r>
              <a:rPr lang="tr-TR" sz="2400" kern="0" dirty="0"/>
              <a:t> </a:t>
            </a:r>
            <a:r>
              <a:rPr lang="tr-TR" sz="2400" kern="0" dirty="0" err="1"/>
              <a:t>what</a:t>
            </a:r>
            <a:r>
              <a:rPr lang="tr-TR" sz="2400" kern="0" dirty="0"/>
              <a:t>?</a:t>
            </a:r>
          </a:p>
          <a:p>
            <a:pPr marL="0" indent="0">
              <a:buFontTx/>
              <a:buNone/>
            </a:pPr>
            <a:endParaRPr lang="tr-TR" sz="2400" kern="0" dirty="0"/>
          </a:p>
          <a:p>
            <a:endParaRPr lang="tr-TR" sz="2400" kern="0" dirty="0"/>
          </a:p>
        </p:txBody>
      </p:sp>
    </p:spTree>
    <p:extLst>
      <p:ext uri="{BB962C8B-B14F-4D97-AF65-F5344CB8AC3E}">
        <p14:creationId xmlns:p14="http://schemas.microsoft.com/office/powerpoint/2010/main" val="235568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F377FD9-4B8A-465D-B74A-A871D0BD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8FE8A2-118D-4A5A-941B-C82BC682E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1000" dirty="0"/>
              <a:t>[1]	</a:t>
            </a:r>
            <a:r>
              <a:rPr lang="tr-TR" sz="1000" dirty="0" err="1"/>
              <a:t>Gruber</a:t>
            </a:r>
            <a:r>
              <a:rPr lang="tr-TR" sz="1000" dirty="0"/>
              <a:t> N, </a:t>
            </a:r>
            <a:r>
              <a:rPr lang="tr-TR" sz="1000" dirty="0" err="1"/>
              <a:t>Galloway</a:t>
            </a:r>
            <a:r>
              <a:rPr lang="tr-TR" sz="1000" dirty="0"/>
              <a:t> JN. An Earth-</a:t>
            </a:r>
            <a:r>
              <a:rPr lang="tr-TR" sz="1000" dirty="0" err="1"/>
              <a:t>system</a:t>
            </a:r>
            <a:r>
              <a:rPr lang="tr-TR" sz="1000" dirty="0"/>
              <a:t> </a:t>
            </a:r>
            <a:r>
              <a:rPr lang="tr-TR" sz="1000" dirty="0" err="1"/>
              <a:t>perspective</a:t>
            </a:r>
            <a:r>
              <a:rPr lang="tr-TR" sz="1000" dirty="0"/>
              <a:t> of </a:t>
            </a:r>
            <a:r>
              <a:rPr lang="tr-TR" sz="1000" dirty="0" err="1"/>
              <a:t>the</a:t>
            </a:r>
            <a:r>
              <a:rPr lang="tr-TR" sz="1000" dirty="0"/>
              <a:t> global </a:t>
            </a:r>
            <a:r>
              <a:rPr lang="tr-TR" sz="1000" dirty="0" err="1"/>
              <a:t>nitrogen</a:t>
            </a:r>
            <a:r>
              <a:rPr lang="tr-TR" sz="1000" dirty="0"/>
              <a:t> </a:t>
            </a:r>
            <a:r>
              <a:rPr lang="tr-TR" sz="1000" dirty="0" err="1"/>
              <a:t>cycle</a:t>
            </a:r>
            <a:r>
              <a:rPr lang="tr-TR" sz="1000" dirty="0"/>
              <a:t>. Nature. 2008. 451(7176):293–6.</a:t>
            </a:r>
          </a:p>
          <a:p>
            <a:pPr marL="0" indent="0">
              <a:buNone/>
            </a:pPr>
            <a:r>
              <a:rPr lang="tr-TR" sz="1000" dirty="0"/>
              <a:t>[2]	</a:t>
            </a:r>
            <a:r>
              <a:rPr lang="tr-TR" sz="1000" dirty="0" err="1"/>
              <a:t>Gambhir</a:t>
            </a:r>
            <a:r>
              <a:rPr lang="tr-TR" sz="1000" dirty="0"/>
              <a:t> A, </a:t>
            </a:r>
            <a:r>
              <a:rPr lang="tr-TR" sz="1000" dirty="0" err="1"/>
              <a:t>Drouet</a:t>
            </a:r>
            <a:r>
              <a:rPr lang="tr-TR" sz="1000" dirty="0"/>
              <a:t> L, </a:t>
            </a:r>
            <a:r>
              <a:rPr lang="tr-TR" sz="1000" dirty="0" err="1"/>
              <a:t>McCollum</a:t>
            </a:r>
            <a:r>
              <a:rPr lang="tr-TR" sz="1000" dirty="0"/>
              <a:t> D, </a:t>
            </a:r>
            <a:r>
              <a:rPr lang="tr-TR" sz="1000" dirty="0" err="1"/>
              <a:t>Napp</a:t>
            </a:r>
            <a:r>
              <a:rPr lang="tr-TR" sz="1000" dirty="0"/>
              <a:t> T, </a:t>
            </a:r>
            <a:r>
              <a:rPr lang="tr-TR" sz="1000" dirty="0" err="1"/>
              <a:t>Bernie</a:t>
            </a:r>
            <a:r>
              <a:rPr lang="tr-TR" sz="1000" dirty="0"/>
              <a:t> D, </a:t>
            </a:r>
            <a:r>
              <a:rPr lang="tr-TR" sz="1000" dirty="0" err="1"/>
              <a:t>Hawkes</a:t>
            </a:r>
            <a:r>
              <a:rPr lang="tr-TR" sz="1000" dirty="0"/>
              <a:t> A, et al. </a:t>
            </a:r>
            <a:r>
              <a:rPr lang="tr-TR" sz="1000" dirty="0" err="1"/>
              <a:t>Assessing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Feasibility</a:t>
            </a:r>
            <a:r>
              <a:rPr lang="tr-TR" sz="1000" dirty="0"/>
              <a:t> of Global </a:t>
            </a:r>
            <a:r>
              <a:rPr lang="tr-TR" sz="1000" dirty="0" err="1"/>
              <a:t>Long-Term</a:t>
            </a:r>
            <a:r>
              <a:rPr lang="tr-TR" sz="1000" dirty="0"/>
              <a:t> </a:t>
            </a:r>
            <a:r>
              <a:rPr lang="tr-TR" sz="1000" dirty="0" err="1"/>
              <a:t>Mitigation</a:t>
            </a:r>
            <a:r>
              <a:rPr lang="tr-TR" sz="1000" dirty="0"/>
              <a:t> </a:t>
            </a:r>
            <a:r>
              <a:rPr lang="tr-TR" sz="1000" dirty="0" err="1"/>
              <a:t>Scenarios</a:t>
            </a:r>
            <a:r>
              <a:rPr lang="tr-TR" sz="1000" dirty="0"/>
              <a:t>. </a:t>
            </a:r>
            <a:r>
              <a:rPr lang="tr-TR" sz="1000" dirty="0" err="1"/>
              <a:t>Energies</a:t>
            </a:r>
            <a:r>
              <a:rPr lang="tr-TR" sz="1000" dirty="0"/>
              <a:t> [Internet]. 2017. 10(1):89.</a:t>
            </a:r>
          </a:p>
          <a:p>
            <a:pPr marL="0" indent="0">
              <a:buNone/>
            </a:pPr>
            <a:r>
              <a:rPr lang="tr-TR" sz="1000" dirty="0"/>
              <a:t>[3]	</a:t>
            </a:r>
            <a:r>
              <a:rPr lang="tr-TR" sz="1000" dirty="0" err="1"/>
              <a:t>Basaran</a:t>
            </a:r>
            <a:r>
              <a:rPr lang="tr-TR" sz="1000" dirty="0"/>
              <a:t> ST, </a:t>
            </a:r>
            <a:r>
              <a:rPr lang="tr-TR" sz="1000" dirty="0" err="1"/>
              <a:t>Dogru</a:t>
            </a:r>
            <a:r>
              <a:rPr lang="tr-TR" sz="1000" dirty="0"/>
              <a:t> AO, </a:t>
            </a:r>
            <a:r>
              <a:rPr lang="tr-TR" sz="1000" dirty="0" err="1"/>
              <a:t>Balcik</a:t>
            </a:r>
            <a:r>
              <a:rPr lang="tr-TR" sz="1000" dirty="0"/>
              <a:t> FB, </a:t>
            </a:r>
            <a:r>
              <a:rPr lang="tr-TR" sz="1000" dirty="0" err="1"/>
              <a:t>Ulugtekin</a:t>
            </a:r>
            <a:r>
              <a:rPr lang="tr-TR" sz="1000" dirty="0"/>
              <a:t> NN, </a:t>
            </a:r>
            <a:r>
              <a:rPr lang="tr-TR" sz="1000" dirty="0" err="1"/>
              <a:t>Goksel</a:t>
            </a:r>
            <a:r>
              <a:rPr lang="tr-TR" sz="1000" dirty="0"/>
              <a:t> C, </a:t>
            </a:r>
            <a:r>
              <a:rPr lang="tr-TR" sz="1000" dirty="0" err="1"/>
              <a:t>Sozen</a:t>
            </a:r>
            <a:r>
              <a:rPr lang="tr-TR" sz="1000" dirty="0"/>
              <a:t> S. </a:t>
            </a:r>
            <a:r>
              <a:rPr lang="tr-TR" sz="1000" dirty="0" err="1"/>
              <a:t>Assessment</a:t>
            </a:r>
            <a:r>
              <a:rPr lang="tr-TR" sz="1000" dirty="0"/>
              <a:t> of </a:t>
            </a:r>
            <a:r>
              <a:rPr lang="tr-TR" sz="1000" dirty="0" err="1"/>
              <a:t>renewable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 </a:t>
            </a:r>
            <a:r>
              <a:rPr lang="tr-TR" sz="1000" dirty="0" err="1"/>
              <a:t>potential</a:t>
            </a:r>
            <a:r>
              <a:rPr lang="tr-TR" sz="1000" dirty="0"/>
              <a:t>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in </a:t>
            </a:r>
            <a:r>
              <a:rPr lang="tr-TR" sz="1000" dirty="0" err="1"/>
              <a:t>Turkey</a:t>
            </a:r>
            <a:r>
              <a:rPr lang="tr-TR" sz="1000" dirty="0"/>
              <a:t> – </a:t>
            </a:r>
            <a:r>
              <a:rPr lang="tr-TR" sz="1000" dirty="0" err="1"/>
              <a:t>Toward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acquisition</a:t>
            </a:r>
            <a:r>
              <a:rPr lang="tr-TR" sz="1000" dirty="0"/>
              <a:t> </a:t>
            </a:r>
            <a:r>
              <a:rPr lang="tr-TR" sz="1000" dirty="0" err="1"/>
              <a:t>period</a:t>
            </a:r>
            <a:r>
              <a:rPr lang="tr-TR" sz="1000" dirty="0"/>
              <a:t> in </a:t>
            </a:r>
            <a:r>
              <a:rPr lang="tr-TR" sz="1000" dirty="0" err="1"/>
              <a:t>European</a:t>
            </a:r>
            <a:r>
              <a:rPr lang="tr-TR" sz="1000" dirty="0"/>
              <a:t> </a:t>
            </a:r>
            <a:r>
              <a:rPr lang="tr-TR" sz="1000" dirty="0" err="1"/>
              <a:t>Union</a:t>
            </a:r>
            <a:r>
              <a:rPr lang="tr-TR" sz="1000" dirty="0"/>
              <a:t>. </a:t>
            </a:r>
            <a:r>
              <a:rPr lang="tr-TR" sz="1000" dirty="0" err="1"/>
              <a:t>Environ</a:t>
            </a:r>
            <a:r>
              <a:rPr lang="tr-TR" sz="1000" dirty="0"/>
              <a:t> </a:t>
            </a:r>
            <a:r>
              <a:rPr lang="tr-TR" sz="1000" dirty="0" err="1"/>
              <a:t>Sci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[Internet]. 2015. 46:82–94.</a:t>
            </a:r>
          </a:p>
          <a:p>
            <a:pPr marL="0" indent="0">
              <a:buNone/>
            </a:pPr>
            <a:r>
              <a:rPr lang="tr-TR" sz="1000" dirty="0"/>
              <a:t>[4]	</a:t>
            </a:r>
            <a:r>
              <a:rPr lang="tr-TR" sz="1000" dirty="0" err="1"/>
              <a:t>Hof</a:t>
            </a:r>
            <a:r>
              <a:rPr lang="tr-TR" sz="1000" dirty="0"/>
              <a:t> AF, den </a:t>
            </a:r>
            <a:r>
              <a:rPr lang="tr-TR" sz="1000" dirty="0" err="1"/>
              <a:t>Elzen</a:t>
            </a:r>
            <a:r>
              <a:rPr lang="tr-TR" sz="1000" dirty="0"/>
              <a:t> MGJ, </a:t>
            </a:r>
            <a:r>
              <a:rPr lang="tr-TR" sz="1000" dirty="0" err="1"/>
              <a:t>Admiraal</a:t>
            </a:r>
            <a:r>
              <a:rPr lang="tr-TR" sz="1000" dirty="0"/>
              <a:t> A, </a:t>
            </a:r>
            <a:r>
              <a:rPr lang="tr-TR" sz="1000" dirty="0" err="1"/>
              <a:t>Roelfsema</a:t>
            </a:r>
            <a:r>
              <a:rPr lang="tr-TR" sz="1000" dirty="0"/>
              <a:t> M, </a:t>
            </a:r>
            <a:r>
              <a:rPr lang="tr-TR" sz="1000" dirty="0" err="1"/>
              <a:t>Gernaat</a:t>
            </a:r>
            <a:r>
              <a:rPr lang="tr-TR" sz="1000" dirty="0"/>
              <a:t> DEHJ, </a:t>
            </a:r>
            <a:r>
              <a:rPr lang="tr-TR" sz="1000" dirty="0" err="1"/>
              <a:t>van</a:t>
            </a:r>
            <a:r>
              <a:rPr lang="tr-TR" sz="1000" dirty="0"/>
              <a:t> </a:t>
            </a:r>
            <a:r>
              <a:rPr lang="tr-TR" sz="1000" dirty="0" err="1"/>
              <a:t>Vuuren</a:t>
            </a:r>
            <a:r>
              <a:rPr lang="tr-TR" sz="1000" dirty="0"/>
              <a:t> DP. Global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regional</a:t>
            </a:r>
            <a:r>
              <a:rPr lang="tr-TR" sz="1000" dirty="0"/>
              <a:t> </a:t>
            </a:r>
            <a:r>
              <a:rPr lang="tr-TR" sz="1000" dirty="0" err="1"/>
              <a:t>abatement</a:t>
            </a:r>
            <a:r>
              <a:rPr lang="tr-TR" sz="1000" dirty="0"/>
              <a:t> </a:t>
            </a:r>
            <a:r>
              <a:rPr lang="tr-TR" sz="1000" dirty="0" err="1"/>
              <a:t>costs</a:t>
            </a:r>
            <a:r>
              <a:rPr lang="tr-TR" sz="1000" dirty="0"/>
              <a:t> of </a:t>
            </a:r>
            <a:r>
              <a:rPr lang="tr-TR" sz="1000" dirty="0" err="1"/>
              <a:t>Nationally</a:t>
            </a:r>
            <a:r>
              <a:rPr lang="tr-TR" sz="1000" dirty="0"/>
              <a:t> </a:t>
            </a:r>
            <a:r>
              <a:rPr lang="tr-TR" sz="1000" dirty="0" err="1"/>
              <a:t>Determined</a:t>
            </a:r>
            <a:r>
              <a:rPr lang="tr-TR" sz="1000" dirty="0"/>
              <a:t> </a:t>
            </a:r>
            <a:r>
              <a:rPr lang="tr-TR" sz="1000" dirty="0" err="1"/>
              <a:t>Contributions</a:t>
            </a:r>
            <a:r>
              <a:rPr lang="tr-TR" sz="1000" dirty="0"/>
              <a:t> (</a:t>
            </a:r>
            <a:r>
              <a:rPr lang="tr-TR" sz="1000" dirty="0" err="1"/>
              <a:t>NDCs</a:t>
            </a:r>
            <a:r>
              <a:rPr lang="tr-TR" sz="1000" dirty="0"/>
              <a:t>) </a:t>
            </a:r>
            <a:r>
              <a:rPr lang="tr-TR" sz="1000" dirty="0" err="1"/>
              <a:t>and</a:t>
            </a:r>
            <a:r>
              <a:rPr lang="tr-TR" sz="1000" dirty="0"/>
              <a:t> of </a:t>
            </a:r>
            <a:r>
              <a:rPr lang="tr-TR" sz="1000" dirty="0" err="1"/>
              <a:t>enhanced</a:t>
            </a:r>
            <a:r>
              <a:rPr lang="tr-TR" sz="1000" dirty="0"/>
              <a:t> </a:t>
            </a:r>
            <a:r>
              <a:rPr lang="tr-TR" sz="1000" dirty="0" err="1"/>
              <a:t>action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levels</a:t>
            </a:r>
            <a:r>
              <a:rPr lang="tr-TR" sz="1000" dirty="0"/>
              <a:t> </a:t>
            </a:r>
            <a:r>
              <a:rPr lang="tr-TR" sz="1000" dirty="0" err="1"/>
              <a:t>well</a:t>
            </a:r>
            <a:r>
              <a:rPr lang="tr-TR" sz="1000" dirty="0"/>
              <a:t> </a:t>
            </a:r>
            <a:r>
              <a:rPr lang="tr-TR" sz="1000" dirty="0" err="1"/>
              <a:t>below</a:t>
            </a:r>
            <a:r>
              <a:rPr lang="tr-TR" sz="1000" dirty="0"/>
              <a:t> 2 °C </a:t>
            </a:r>
            <a:r>
              <a:rPr lang="tr-TR" sz="1000" dirty="0" err="1"/>
              <a:t>and</a:t>
            </a:r>
            <a:r>
              <a:rPr lang="tr-TR" sz="1000" dirty="0"/>
              <a:t> 1.5 °C. </a:t>
            </a:r>
            <a:r>
              <a:rPr lang="tr-TR" sz="1000" dirty="0" err="1"/>
              <a:t>Environ</a:t>
            </a:r>
            <a:r>
              <a:rPr lang="tr-TR" sz="1000" dirty="0"/>
              <a:t> </a:t>
            </a:r>
            <a:r>
              <a:rPr lang="tr-TR" sz="1000" dirty="0" err="1"/>
              <a:t>Sci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[Internet]. 2017. 71:30–40.</a:t>
            </a:r>
          </a:p>
          <a:p>
            <a:pPr marL="0" indent="0">
              <a:buNone/>
            </a:pPr>
            <a:r>
              <a:rPr lang="tr-TR" sz="1000" dirty="0"/>
              <a:t>[5]	</a:t>
            </a:r>
            <a:r>
              <a:rPr lang="tr-TR" sz="1000" dirty="0" err="1"/>
              <a:t>Rogelj</a:t>
            </a:r>
            <a:r>
              <a:rPr lang="tr-TR" sz="1000" dirty="0"/>
              <a:t> J, </a:t>
            </a:r>
            <a:r>
              <a:rPr lang="tr-TR" sz="1000" dirty="0" err="1"/>
              <a:t>Fricko</a:t>
            </a:r>
            <a:r>
              <a:rPr lang="tr-TR" sz="1000" dirty="0"/>
              <a:t> O, </a:t>
            </a:r>
            <a:r>
              <a:rPr lang="tr-TR" sz="1000" dirty="0" err="1"/>
              <a:t>Meinshausen</a:t>
            </a:r>
            <a:r>
              <a:rPr lang="tr-TR" sz="1000" dirty="0"/>
              <a:t> M, </a:t>
            </a:r>
            <a:r>
              <a:rPr lang="tr-TR" sz="1000" dirty="0" err="1"/>
              <a:t>Krey</a:t>
            </a:r>
            <a:r>
              <a:rPr lang="tr-TR" sz="1000" dirty="0"/>
              <a:t> V, </a:t>
            </a:r>
            <a:r>
              <a:rPr lang="tr-TR" sz="1000" dirty="0" err="1"/>
              <a:t>Zilliacus</a:t>
            </a:r>
            <a:r>
              <a:rPr lang="tr-TR" sz="1000" dirty="0"/>
              <a:t> JJJ, </a:t>
            </a:r>
            <a:r>
              <a:rPr lang="tr-TR" sz="1000" dirty="0" err="1"/>
              <a:t>Riahi</a:t>
            </a:r>
            <a:r>
              <a:rPr lang="tr-TR" sz="1000" dirty="0"/>
              <a:t> K. </a:t>
            </a:r>
            <a:r>
              <a:rPr lang="tr-TR" sz="1000" dirty="0" err="1"/>
              <a:t>Understanding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origin</a:t>
            </a:r>
            <a:r>
              <a:rPr lang="tr-TR" sz="1000" dirty="0"/>
              <a:t> of Paris </a:t>
            </a:r>
            <a:r>
              <a:rPr lang="tr-TR" sz="1000" dirty="0" err="1"/>
              <a:t>Agreement</a:t>
            </a:r>
            <a:r>
              <a:rPr lang="tr-TR" sz="1000" dirty="0"/>
              <a:t> </a:t>
            </a:r>
            <a:r>
              <a:rPr lang="tr-TR" sz="1000" dirty="0" err="1"/>
              <a:t>emission</a:t>
            </a:r>
            <a:r>
              <a:rPr lang="tr-TR" sz="1000" dirty="0"/>
              <a:t> </a:t>
            </a:r>
            <a:r>
              <a:rPr lang="tr-TR" sz="1000" dirty="0" err="1"/>
              <a:t>uncertainties</a:t>
            </a:r>
            <a:r>
              <a:rPr lang="tr-TR" sz="1000" dirty="0"/>
              <a:t>. </a:t>
            </a:r>
            <a:r>
              <a:rPr lang="tr-TR" sz="1000" dirty="0" err="1"/>
              <a:t>Nat</a:t>
            </a:r>
            <a:r>
              <a:rPr lang="tr-TR" sz="1000" dirty="0"/>
              <a:t> </a:t>
            </a:r>
            <a:r>
              <a:rPr lang="tr-TR" sz="1000" dirty="0" err="1"/>
              <a:t>Commun</a:t>
            </a:r>
            <a:r>
              <a:rPr lang="tr-TR" sz="1000" dirty="0"/>
              <a:t> [Internet]. 2017. 8(1):15748.</a:t>
            </a:r>
          </a:p>
          <a:p>
            <a:pPr marL="0" indent="0">
              <a:buNone/>
            </a:pPr>
            <a:r>
              <a:rPr lang="tr-TR" sz="1000" dirty="0"/>
              <a:t>[6]	</a:t>
            </a:r>
            <a:r>
              <a:rPr lang="tr-TR" sz="1000" dirty="0" err="1"/>
              <a:t>Fragkos</a:t>
            </a:r>
            <a:r>
              <a:rPr lang="tr-TR" sz="1000" dirty="0"/>
              <a:t> P, </a:t>
            </a:r>
            <a:r>
              <a:rPr lang="tr-TR" sz="1000" dirty="0" err="1"/>
              <a:t>Fragkiadakis</a:t>
            </a:r>
            <a:r>
              <a:rPr lang="tr-TR" sz="1000" dirty="0"/>
              <a:t> K, </a:t>
            </a:r>
            <a:r>
              <a:rPr lang="tr-TR" sz="1000" dirty="0" err="1"/>
              <a:t>Paroussos</a:t>
            </a:r>
            <a:r>
              <a:rPr lang="tr-TR" sz="1000" dirty="0"/>
              <a:t> L, </a:t>
            </a:r>
            <a:r>
              <a:rPr lang="tr-TR" sz="1000" dirty="0" err="1"/>
              <a:t>Pierfederici</a:t>
            </a:r>
            <a:r>
              <a:rPr lang="tr-TR" sz="1000" dirty="0"/>
              <a:t> R, </a:t>
            </a:r>
            <a:r>
              <a:rPr lang="tr-TR" sz="1000" dirty="0" err="1"/>
              <a:t>Vishwanathan</a:t>
            </a:r>
            <a:r>
              <a:rPr lang="tr-TR" sz="1000" dirty="0"/>
              <a:t> SS, </a:t>
            </a:r>
            <a:r>
              <a:rPr lang="tr-TR" sz="1000" dirty="0" err="1"/>
              <a:t>Köberle</a:t>
            </a:r>
            <a:r>
              <a:rPr lang="tr-TR" sz="1000" dirty="0"/>
              <a:t> AC, et al. </a:t>
            </a:r>
            <a:r>
              <a:rPr lang="tr-TR" sz="1000" dirty="0" err="1"/>
              <a:t>Coupling</a:t>
            </a:r>
            <a:r>
              <a:rPr lang="tr-TR" sz="1000" dirty="0"/>
              <a:t> </a:t>
            </a:r>
            <a:r>
              <a:rPr lang="tr-TR" sz="1000" dirty="0" err="1"/>
              <a:t>national</a:t>
            </a:r>
            <a:r>
              <a:rPr lang="tr-TR" sz="1000" dirty="0"/>
              <a:t> </a:t>
            </a:r>
            <a:r>
              <a:rPr lang="tr-TR" sz="1000" dirty="0" err="1"/>
              <a:t>and</a:t>
            </a:r>
            <a:r>
              <a:rPr lang="tr-TR" sz="1000" dirty="0"/>
              <a:t> global </a:t>
            </a:r>
            <a:r>
              <a:rPr lang="tr-TR" sz="1000" dirty="0" err="1"/>
              <a:t>models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explore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</a:t>
            </a:r>
            <a:r>
              <a:rPr lang="tr-TR" sz="1000" dirty="0" err="1"/>
              <a:t>impacts</a:t>
            </a:r>
            <a:r>
              <a:rPr lang="tr-TR" sz="1000" dirty="0"/>
              <a:t> of </a:t>
            </a:r>
            <a:r>
              <a:rPr lang="tr-TR" sz="1000" dirty="0" err="1"/>
              <a:t>NDCs</a:t>
            </a:r>
            <a:r>
              <a:rPr lang="tr-TR" sz="1000" dirty="0"/>
              <a:t>. Energy </a:t>
            </a:r>
            <a:r>
              <a:rPr lang="tr-TR" sz="1000" dirty="0" err="1"/>
              <a:t>Policy</a:t>
            </a:r>
            <a:r>
              <a:rPr lang="tr-TR" sz="1000" dirty="0"/>
              <a:t> [Internet]. 2018. 118:462–73.</a:t>
            </a:r>
          </a:p>
          <a:p>
            <a:pPr marL="0" indent="0">
              <a:buNone/>
            </a:pPr>
            <a:r>
              <a:rPr lang="tr-TR" sz="1000" dirty="0"/>
              <a:t>[7]	</a:t>
            </a:r>
            <a:r>
              <a:rPr lang="tr-TR" sz="1000" dirty="0" err="1"/>
              <a:t>Duscha</a:t>
            </a:r>
            <a:r>
              <a:rPr lang="tr-TR" sz="1000" dirty="0"/>
              <a:t> V, </a:t>
            </a:r>
            <a:r>
              <a:rPr lang="tr-TR" sz="1000" dirty="0" err="1"/>
              <a:t>Denishchenkova</a:t>
            </a:r>
            <a:r>
              <a:rPr lang="tr-TR" sz="1000" dirty="0"/>
              <a:t> A, </a:t>
            </a:r>
            <a:r>
              <a:rPr lang="tr-TR" sz="1000" dirty="0" err="1"/>
              <a:t>Wachsmuth</a:t>
            </a:r>
            <a:r>
              <a:rPr lang="tr-TR" sz="1000" dirty="0"/>
              <a:t> J. </a:t>
            </a:r>
            <a:r>
              <a:rPr lang="tr-TR" sz="1000" dirty="0" err="1"/>
              <a:t>Achievability</a:t>
            </a:r>
            <a:r>
              <a:rPr lang="tr-TR" sz="1000" dirty="0"/>
              <a:t> of </a:t>
            </a:r>
            <a:r>
              <a:rPr lang="tr-TR" sz="1000" dirty="0" err="1"/>
              <a:t>the</a:t>
            </a:r>
            <a:r>
              <a:rPr lang="tr-TR" sz="1000" dirty="0"/>
              <a:t> Paris </a:t>
            </a:r>
            <a:r>
              <a:rPr lang="tr-TR" sz="1000" dirty="0" err="1"/>
              <a:t>Agreement</a:t>
            </a:r>
            <a:r>
              <a:rPr lang="tr-TR" sz="1000" dirty="0"/>
              <a:t> </a:t>
            </a:r>
            <a:r>
              <a:rPr lang="tr-TR" sz="1000" dirty="0" err="1"/>
              <a:t>targets</a:t>
            </a:r>
            <a:r>
              <a:rPr lang="tr-TR" sz="1000" dirty="0"/>
              <a:t> in </a:t>
            </a:r>
            <a:r>
              <a:rPr lang="tr-TR" sz="1000" dirty="0" err="1"/>
              <a:t>the</a:t>
            </a:r>
            <a:r>
              <a:rPr lang="tr-TR" sz="1000" dirty="0"/>
              <a:t> EU: </a:t>
            </a:r>
            <a:r>
              <a:rPr lang="tr-TR" sz="1000" dirty="0" err="1"/>
              <a:t>demand-side</a:t>
            </a:r>
            <a:r>
              <a:rPr lang="tr-TR" sz="1000" dirty="0"/>
              <a:t> </a:t>
            </a:r>
            <a:r>
              <a:rPr lang="tr-TR" sz="1000" dirty="0" err="1"/>
              <a:t>reduction</a:t>
            </a:r>
            <a:r>
              <a:rPr lang="tr-TR" sz="1000" dirty="0"/>
              <a:t> </a:t>
            </a:r>
            <a:r>
              <a:rPr lang="tr-TR" sz="1000" dirty="0" err="1"/>
              <a:t>potentials</a:t>
            </a:r>
            <a:r>
              <a:rPr lang="tr-TR" sz="1000" dirty="0"/>
              <a:t> in a </a:t>
            </a:r>
            <a:r>
              <a:rPr lang="tr-TR" sz="1000" dirty="0" err="1"/>
              <a:t>carbon</a:t>
            </a:r>
            <a:r>
              <a:rPr lang="tr-TR" sz="1000" dirty="0"/>
              <a:t> </a:t>
            </a:r>
            <a:r>
              <a:rPr lang="tr-TR" sz="1000" dirty="0" err="1"/>
              <a:t>budget</a:t>
            </a:r>
            <a:r>
              <a:rPr lang="tr-TR" sz="1000" dirty="0"/>
              <a:t> </a:t>
            </a:r>
            <a:r>
              <a:rPr lang="tr-TR" sz="1000" dirty="0" err="1"/>
              <a:t>perspective</a:t>
            </a:r>
            <a:r>
              <a:rPr lang="tr-TR" sz="1000" dirty="0"/>
              <a:t>. </a:t>
            </a:r>
            <a:r>
              <a:rPr lang="tr-TR" sz="1000" dirty="0" err="1"/>
              <a:t>Clim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[Internet]. 2019. 19(2):161–74.</a:t>
            </a:r>
          </a:p>
          <a:p>
            <a:pPr marL="0" indent="0">
              <a:buNone/>
            </a:pPr>
            <a:r>
              <a:rPr lang="tr-TR" sz="1000" dirty="0"/>
              <a:t>[8]	</a:t>
            </a:r>
            <a:r>
              <a:rPr lang="tr-TR" sz="1000" dirty="0" err="1"/>
              <a:t>Giannousakis</a:t>
            </a:r>
            <a:r>
              <a:rPr lang="tr-TR" sz="1000" dirty="0"/>
              <a:t> A, </a:t>
            </a:r>
            <a:r>
              <a:rPr lang="tr-TR" sz="1000" dirty="0" err="1"/>
              <a:t>Baumstark</a:t>
            </a:r>
            <a:r>
              <a:rPr lang="tr-TR" sz="1000" dirty="0"/>
              <a:t> L, </a:t>
            </a:r>
            <a:r>
              <a:rPr lang="tr-TR" sz="1000" dirty="0" err="1"/>
              <a:t>Kriegler</a:t>
            </a:r>
            <a:r>
              <a:rPr lang="tr-TR" sz="1000" dirty="0"/>
              <a:t> E. En </a:t>
            </a:r>
            <a:r>
              <a:rPr lang="tr-TR" sz="1000" dirty="0" err="1"/>
              <a:t>route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China’s</a:t>
            </a:r>
            <a:r>
              <a:rPr lang="tr-TR" sz="1000" dirty="0"/>
              <a:t> </a:t>
            </a:r>
            <a:r>
              <a:rPr lang="tr-TR" sz="1000" dirty="0" err="1"/>
              <a:t>mid-century</a:t>
            </a:r>
            <a:r>
              <a:rPr lang="tr-TR" sz="1000" dirty="0"/>
              <a:t> </a:t>
            </a:r>
            <a:r>
              <a:rPr lang="tr-TR" sz="1000" dirty="0" err="1"/>
              <a:t>climate</a:t>
            </a:r>
            <a:r>
              <a:rPr lang="tr-TR" sz="1000" dirty="0"/>
              <a:t> </a:t>
            </a:r>
            <a:r>
              <a:rPr lang="tr-TR" sz="1000" dirty="0" err="1"/>
              <a:t>goal</a:t>
            </a:r>
            <a:r>
              <a:rPr lang="tr-TR" sz="1000" dirty="0"/>
              <a:t>: </a:t>
            </a:r>
            <a:r>
              <a:rPr lang="tr-TR" sz="1000" dirty="0" err="1"/>
              <a:t>comparison</a:t>
            </a:r>
            <a:r>
              <a:rPr lang="tr-TR" sz="1000" dirty="0"/>
              <a:t> of </a:t>
            </a:r>
            <a:r>
              <a:rPr lang="tr-TR" sz="1000" dirty="0" err="1"/>
              <a:t>emissions</a:t>
            </a:r>
            <a:r>
              <a:rPr lang="tr-TR" sz="1000" dirty="0"/>
              <a:t> </a:t>
            </a:r>
            <a:r>
              <a:rPr lang="tr-TR" sz="1000" dirty="0" err="1"/>
              <a:t>intensity</a:t>
            </a:r>
            <a:r>
              <a:rPr lang="tr-TR" sz="1000" dirty="0"/>
              <a:t> </a:t>
            </a:r>
            <a:r>
              <a:rPr lang="tr-TR" sz="1000" dirty="0" err="1"/>
              <a:t>versus</a:t>
            </a:r>
            <a:r>
              <a:rPr lang="tr-TR" sz="1000" dirty="0"/>
              <a:t> </a:t>
            </a:r>
            <a:r>
              <a:rPr lang="tr-TR" sz="1000" dirty="0" err="1"/>
              <a:t>absolute</a:t>
            </a:r>
            <a:r>
              <a:rPr lang="tr-TR" sz="1000" dirty="0"/>
              <a:t> </a:t>
            </a:r>
            <a:r>
              <a:rPr lang="tr-TR" sz="1000" dirty="0" err="1"/>
              <a:t>targets</a:t>
            </a:r>
            <a:r>
              <a:rPr lang="tr-TR" sz="1000" dirty="0"/>
              <a:t>. </a:t>
            </a:r>
            <a:r>
              <a:rPr lang="tr-TR" sz="1000" dirty="0" err="1"/>
              <a:t>Clim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[Internet]. 2020. 20(10):1274–89.</a:t>
            </a:r>
          </a:p>
          <a:p>
            <a:pPr marL="0" indent="0">
              <a:buNone/>
            </a:pPr>
            <a:r>
              <a:rPr lang="tr-TR" sz="1000" dirty="0"/>
              <a:t>[9]	</a:t>
            </a:r>
            <a:r>
              <a:rPr lang="tr-TR" sz="1000" dirty="0" err="1"/>
              <a:t>Mohan</a:t>
            </a:r>
            <a:r>
              <a:rPr lang="tr-TR" sz="1000" dirty="0"/>
              <a:t> A, </a:t>
            </a:r>
            <a:r>
              <a:rPr lang="tr-TR" sz="1000" dirty="0" err="1"/>
              <a:t>Wehnert</a:t>
            </a:r>
            <a:r>
              <a:rPr lang="tr-TR" sz="1000" dirty="0"/>
              <a:t> T. Is </a:t>
            </a:r>
            <a:r>
              <a:rPr lang="tr-TR" sz="1000" dirty="0" err="1"/>
              <a:t>India</a:t>
            </a:r>
            <a:r>
              <a:rPr lang="tr-TR" sz="1000" dirty="0"/>
              <a:t> </a:t>
            </a:r>
            <a:r>
              <a:rPr lang="tr-TR" sz="1000" dirty="0" err="1"/>
              <a:t>pulling</a:t>
            </a:r>
            <a:r>
              <a:rPr lang="tr-TR" sz="1000" dirty="0"/>
              <a:t> </a:t>
            </a:r>
            <a:r>
              <a:rPr lang="tr-TR" sz="1000" dirty="0" err="1"/>
              <a:t>its</a:t>
            </a:r>
            <a:r>
              <a:rPr lang="tr-TR" sz="1000" dirty="0"/>
              <a:t> </a:t>
            </a:r>
            <a:r>
              <a:rPr lang="tr-TR" sz="1000" dirty="0" err="1"/>
              <a:t>weight</a:t>
            </a:r>
            <a:r>
              <a:rPr lang="tr-TR" sz="1000" dirty="0"/>
              <a:t>? </a:t>
            </a:r>
            <a:r>
              <a:rPr lang="tr-TR" sz="1000" dirty="0" err="1"/>
              <a:t>India’s</a:t>
            </a:r>
            <a:r>
              <a:rPr lang="tr-TR" sz="1000" dirty="0"/>
              <a:t> </a:t>
            </a:r>
            <a:r>
              <a:rPr lang="tr-TR" sz="1000" dirty="0" err="1"/>
              <a:t>nationally</a:t>
            </a:r>
            <a:r>
              <a:rPr lang="tr-TR" sz="1000" dirty="0"/>
              <a:t> </a:t>
            </a:r>
            <a:r>
              <a:rPr lang="tr-TR" sz="1000" dirty="0" err="1"/>
              <a:t>determined</a:t>
            </a:r>
            <a:r>
              <a:rPr lang="tr-TR" sz="1000" dirty="0"/>
              <a:t> </a:t>
            </a:r>
            <a:r>
              <a:rPr lang="tr-TR" sz="1000" dirty="0" err="1"/>
              <a:t>contribution</a:t>
            </a:r>
            <a:r>
              <a:rPr lang="tr-TR" sz="1000" dirty="0"/>
              <a:t>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future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 </a:t>
            </a:r>
            <a:r>
              <a:rPr lang="tr-TR" sz="1000" dirty="0" err="1"/>
              <a:t>plans</a:t>
            </a:r>
            <a:r>
              <a:rPr lang="tr-TR" sz="1000" dirty="0"/>
              <a:t> in global </a:t>
            </a:r>
            <a:r>
              <a:rPr lang="tr-TR" sz="1000" dirty="0" err="1"/>
              <a:t>climate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. </a:t>
            </a:r>
            <a:r>
              <a:rPr lang="tr-TR" sz="1000" dirty="0" err="1"/>
              <a:t>Clim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[Internet]. 2019. 19(3):275–82.</a:t>
            </a:r>
          </a:p>
          <a:p>
            <a:pPr marL="0" indent="0">
              <a:buNone/>
            </a:pPr>
            <a:r>
              <a:rPr lang="tr-TR" sz="1000" dirty="0"/>
              <a:t>[10]	</a:t>
            </a:r>
            <a:r>
              <a:rPr lang="tr-TR" sz="1000" dirty="0" err="1"/>
              <a:t>Paim</a:t>
            </a:r>
            <a:r>
              <a:rPr lang="tr-TR" sz="1000" dirty="0"/>
              <a:t> MA, </a:t>
            </a:r>
            <a:r>
              <a:rPr lang="tr-TR" sz="1000" dirty="0" err="1"/>
              <a:t>Salas</a:t>
            </a:r>
            <a:r>
              <a:rPr lang="tr-TR" sz="1000" dirty="0"/>
              <a:t> P, </a:t>
            </a:r>
            <a:r>
              <a:rPr lang="tr-TR" sz="1000" dirty="0" err="1"/>
              <a:t>Lindner</a:t>
            </a:r>
            <a:r>
              <a:rPr lang="tr-TR" sz="1000" dirty="0"/>
              <a:t> S, </a:t>
            </a:r>
            <a:r>
              <a:rPr lang="tr-TR" sz="1000" dirty="0" err="1"/>
              <a:t>Pollitt</a:t>
            </a:r>
            <a:r>
              <a:rPr lang="tr-TR" sz="1000" dirty="0"/>
              <a:t> H, </a:t>
            </a:r>
            <a:r>
              <a:rPr lang="tr-TR" sz="1000" dirty="0" err="1"/>
              <a:t>Mercure</a:t>
            </a:r>
            <a:r>
              <a:rPr lang="tr-TR" sz="1000" dirty="0"/>
              <a:t> JF, </a:t>
            </a:r>
            <a:r>
              <a:rPr lang="tr-TR" sz="1000" dirty="0" err="1"/>
              <a:t>Edwards</a:t>
            </a:r>
            <a:r>
              <a:rPr lang="tr-TR" sz="1000" dirty="0"/>
              <a:t> NR, et al. </a:t>
            </a:r>
            <a:r>
              <a:rPr lang="tr-TR" sz="1000" dirty="0" err="1"/>
              <a:t>Mainstreaming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Water</a:t>
            </a:r>
            <a:r>
              <a:rPr lang="tr-TR" sz="1000" dirty="0"/>
              <a:t>-Energy-</a:t>
            </a:r>
            <a:r>
              <a:rPr lang="tr-TR" sz="1000" dirty="0" err="1"/>
              <a:t>Food</a:t>
            </a:r>
            <a:r>
              <a:rPr lang="tr-TR" sz="1000" dirty="0"/>
              <a:t> </a:t>
            </a:r>
            <a:r>
              <a:rPr lang="tr-TR" sz="1000" dirty="0" err="1"/>
              <a:t>Nexus</a:t>
            </a:r>
            <a:r>
              <a:rPr lang="tr-TR" sz="1000" dirty="0"/>
              <a:t> </a:t>
            </a:r>
            <a:r>
              <a:rPr lang="tr-TR" sz="1000" dirty="0" err="1"/>
              <a:t>through</a:t>
            </a:r>
            <a:r>
              <a:rPr lang="tr-TR" sz="1000" dirty="0"/>
              <a:t> </a:t>
            </a:r>
            <a:r>
              <a:rPr lang="tr-TR" sz="1000" dirty="0" err="1"/>
              <a:t>nationally</a:t>
            </a:r>
            <a:r>
              <a:rPr lang="tr-TR" sz="1000" dirty="0"/>
              <a:t> </a:t>
            </a:r>
            <a:r>
              <a:rPr lang="tr-TR" sz="1000" dirty="0" err="1"/>
              <a:t>determined</a:t>
            </a:r>
            <a:r>
              <a:rPr lang="tr-TR" sz="1000" dirty="0"/>
              <a:t> </a:t>
            </a:r>
            <a:r>
              <a:rPr lang="tr-TR" sz="1000" dirty="0" err="1"/>
              <a:t>contributions</a:t>
            </a:r>
            <a:r>
              <a:rPr lang="tr-TR" sz="1000" dirty="0"/>
              <a:t> (</a:t>
            </a:r>
            <a:r>
              <a:rPr lang="tr-TR" sz="1000" dirty="0" err="1"/>
              <a:t>NDCs</a:t>
            </a:r>
            <a:r>
              <a:rPr lang="tr-TR" sz="1000" dirty="0"/>
              <a:t>):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case</a:t>
            </a:r>
            <a:r>
              <a:rPr lang="tr-TR" sz="1000" dirty="0"/>
              <a:t> of </a:t>
            </a:r>
            <a:r>
              <a:rPr lang="tr-TR" sz="1000" dirty="0" err="1"/>
              <a:t>Brazil</a:t>
            </a:r>
            <a:r>
              <a:rPr lang="tr-TR" sz="1000" dirty="0"/>
              <a:t>. </a:t>
            </a:r>
            <a:r>
              <a:rPr lang="tr-TR" sz="1000" dirty="0" err="1"/>
              <a:t>Clim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[Internet]. 2020. 20(2):163–78.</a:t>
            </a:r>
          </a:p>
          <a:p>
            <a:pPr marL="0" indent="0">
              <a:buNone/>
            </a:pPr>
            <a:r>
              <a:rPr lang="tr-TR" sz="1000" dirty="0"/>
              <a:t>[11]	</a:t>
            </a:r>
            <a:r>
              <a:rPr lang="tr-TR" sz="1000" dirty="0" err="1"/>
              <a:t>Rochedo</a:t>
            </a:r>
            <a:r>
              <a:rPr lang="tr-TR" sz="1000" dirty="0"/>
              <a:t> PRRR, </a:t>
            </a:r>
            <a:r>
              <a:rPr lang="tr-TR" sz="1000" dirty="0" err="1"/>
              <a:t>Soares-Filho</a:t>
            </a:r>
            <a:r>
              <a:rPr lang="tr-TR" sz="1000" dirty="0"/>
              <a:t> B, </a:t>
            </a:r>
            <a:r>
              <a:rPr lang="tr-TR" sz="1000" dirty="0" err="1"/>
              <a:t>Schaeffer</a:t>
            </a:r>
            <a:r>
              <a:rPr lang="tr-TR" sz="1000" dirty="0"/>
              <a:t> R, </a:t>
            </a:r>
            <a:r>
              <a:rPr lang="tr-TR" sz="1000" dirty="0" err="1"/>
              <a:t>Viola</a:t>
            </a:r>
            <a:r>
              <a:rPr lang="tr-TR" sz="1000" dirty="0"/>
              <a:t> E, </a:t>
            </a:r>
            <a:r>
              <a:rPr lang="tr-TR" sz="1000" dirty="0" err="1"/>
              <a:t>Szklo</a:t>
            </a:r>
            <a:r>
              <a:rPr lang="tr-TR" sz="1000" dirty="0"/>
              <a:t> A, </a:t>
            </a:r>
            <a:r>
              <a:rPr lang="tr-TR" sz="1000" dirty="0" err="1"/>
              <a:t>Lucena</a:t>
            </a:r>
            <a:r>
              <a:rPr lang="tr-TR" sz="1000" dirty="0"/>
              <a:t> AFPP, et al.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threat</a:t>
            </a:r>
            <a:r>
              <a:rPr lang="tr-TR" sz="1000" dirty="0"/>
              <a:t> of </a:t>
            </a:r>
            <a:r>
              <a:rPr lang="tr-TR" sz="1000" dirty="0" err="1"/>
              <a:t>political</a:t>
            </a:r>
            <a:r>
              <a:rPr lang="tr-TR" sz="1000" dirty="0"/>
              <a:t> </a:t>
            </a:r>
            <a:r>
              <a:rPr lang="tr-TR" sz="1000" dirty="0" err="1"/>
              <a:t>bargaining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climate</a:t>
            </a:r>
            <a:r>
              <a:rPr lang="tr-TR" sz="1000" dirty="0"/>
              <a:t> </a:t>
            </a:r>
            <a:r>
              <a:rPr lang="tr-TR" sz="1000" dirty="0" err="1"/>
              <a:t>mitigation</a:t>
            </a:r>
            <a:r>
              <a:rPr lang="tr-TR" sz="1000" dirty="0"/>
              <a:t> in </a:t>
            </a:r>
            <a:r>
              <a:rPr lang="tr-TR" sz="1000" dirty="0" err="1"/>
              <a:t>Brazil</a:t>
            </a:r>
            <a:r>
              <a:rPr lang="tr-TR" sz="1000" dirty="0"/>
              <a:t>. </a:t>
            </a:r>
            <a:r>
              <a:rPr lang="tr-TR" sz="1000" dirty="0" err="1"/>
              <a:t>Nat</a:t>
            </a:r>
            <a:r>
              <a:rPr lang="tr-TR" sz="1000" dirty="0"/>
              <a:t> </a:t>
            </a:r>
            <a:r>
              <a:rPr lang="tr-TR" sz="1000" dirty="0" err="1"/>
              <a:t>Clim</a:t>
            </a:r>
            <a:r>
              <a:rPr lang="tr-TR" sz="1000" dirty="0"/>
              <a:t> </a:t>
            </a:r>
            <a:r>
              <a:rPr lang="tr-TR" sz="1000" dirty="0" err="1"/>
              <a:t>Chang</a:t>
            </a:r>
            <a:r>
              <a:rPr lang="tr-TR" sz="1000" dirty="0"/>
              <a:t> [Internet]. 2018. 8(8):695–8.</a:t>
            </a:r>
          </a:p>
          <a:p>
            <a:pPr marL="0" indent="0">
              <a:buNone/>
            </a:pPr>
            <a:r>
              <a:rPr lang="tr-TR" sz="1000" dirty="0"/>
              <a:t>[12]	</a:t>
            </a:r>
            <a:r>
              <a:rPr lang="tr-TR" sz="1000" dirty="0" err="1"/>
              <a:t>Anderson</a:t>
            </a:r>
            <a:r>
              <a:rPr lang="tr-TR" sz="1000" dirty="0"/>
              <a:t> JJ, </a:t>
            </a:r>
            <a:r>
              <a:rPr lang="tr-TR" sz="1000" dirty="0" err="1"/>
              <a:t>Rode</a:t>
            </a:r>
            <a:r>
              <a:rPr lang="tr-TR" sz="1000" dirty="0"/>
              <a:t> D, </a:t>
            </a:r>
            <a:r>
              <a:rPr lang="tr-TR" sz="1000" dirty="0" err="1"/>
              <a:t>Zhai</a:t>
            </a:r>
            <a:r>
              <a:rPr lang="tr-TR" sz="1000" dirty="0"/>
              <a:t> H, </a:t>
            </a:r>
            <a:r>
              <a:rPr lang="tr-TR" sz="1000" dirty="0" err="1"/>
              <a:t>Fischbeck</a:t>
            </a:r>
            <a:r>
              <a:rPr lang="tr-TR" sz="1000" dirty="0"/>
              <a:t> P. </a:t>
            </a:r>
            <a:r>
              <a:rPr lang="tr-TR" sz="1000" dirty="0" err="1"/>
              <a:t>Will</a:t>
            </a:r>
            <a:r>
              <a:rPr lang="tr-TR" sz="1000" dirty="0"/>
              <a:t> </a:t>
            </a:r>
            <a:r>
              <a:rPr lang="tr-TR" sz="1000" dirty="0" err="1"/>
              <a:t>We</a:t>
            </a:r>
            <a:r>
              <a:rPr lang="tr-TR" sz="1000" dirty="0"/>
              <a:t> </a:t>
            </a:r>
            <a:r>
              <a:rPr lang="tr-TR" sz="1000" dirty="0" err="1"/>
              <a:t>Always</a:t>
            </a:r>
            <a:r>
              <a:rPr lang="tr-TR" sz="1000" dirty="0"/>
              <a:t> </a:t>
            </a:r>
            <a:r>
              <a:rPr lang="tr-TR" sz="1000" dirty="0" err="1"/>
              <a:t>Have</a:t>
            </a:r>
            <a:r>
              <a:rPr lang="tr-TR" sz="1000" dirty="0"/>
              <a:t> Paris? CO 2 </a:t>
            </a:r>
            <a:r>
              <a:rPr lang="tr-TR" sz="1000" dirty="0" err="1"/>
              <a:t>Reduction</a:t>
            </a:r>
            <a:r>
              <a:rPr lang="tr-TR" sz="1000" dirty="0"/>
              <a:t> </a:t>
            </a:r>
            <a:r>
              <a:rPr lang="tr-TR" sz="1000" dirty="0" err="1"/>
              <a:t>without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Clean</a:t>
            </a:r>
            <a:r>
              <a:rPr lang="tr-TR" sz="1000" dirty="0"/>
              <a:t> </a:t>
            </a:r>
            <a:r>
              <a:rPr lang="tr-TR" sz="1000" dirty="0" err="1"/>
              <a:t>Power</a:t>
            </a:r>
            <a:r>
              <a:rPr lang="tr-TR" sz="1000" dirty="0"/>
              <a:t> Plan. </a:t>
            </a:r>
            <a:r>
              <a:rPr lang="tr-TR" sz="1000" dirty="0" err="1"/>
              <a:t>Environ</a:t>
            </a:r>
            <a:r>
              <a:rPr lang="tr-TR" sz="1000" dirty="0"/>
              <a:t> </a:t>
            </a:r>
            <a:r>
              <a:rPr lang="tr-TR" sz="1000" dirty="0" err="1"/>
              <a:t>Sci</a:t>
            </a:r>
            <a:r>
              <a:rPr lang="tr-TR" sz="1000" dirty="0"/>
              <a:t> </a:t>
            </a:r>
            <a:r>
              <a:rPr lang="tr-TR" sz="1000" dirty="0" err="1"/>
              <a:t>Technol</a:t>
            </a:r>
            <a:r>
              <a:rPr lang="tr-TR" sz="1000" dirty="0"/>
              <a:t> [Internet]. 2018. 52(5):2432–3.</a:t>
            </a:r>
          </a:p>
          <a:p>
            <a:pPr marL="0" indent="0">
              <a:buNone/>
            </a:pPr>
            <a:r>
              <a:rPr lang="tr-TR" sz="1000" dirty="0"/>
              <a:t>[13]	</a:t>
            </a:r>
            <a:r>
              <a:rPr lang="tr-TR" sz="1000" dirty="0" err="1"/>
              <a:t>Mayer</a:t>
            </a:r>
            <a:r>
              <a:rPr lang="tr-TR" sz="1000" dirty="0"/>
              <a:t> A. </a:t>
            </a:r>
            <a:r>
              <a:rPr lang="tr-TR" sz="1000" dirty="0" err="1"/>
              <a:t>National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 </a:t>
            </a:r>
            <a:r>
              <a:rPr lang="tr-TR" sz="1000" dirty="0" err="1"/>
              <a:t>transition</a:t>
            </a:r>
            <a:r>
              <a:rPr lang="tr-TR" sz="1000" dirty="0"/>
              <a:t>, </a:t>
            </a:r>
            <a:r>
              <a:rPr lang="tr-TR" sz="1000" dirty="0" err="1"/>
              <a:t>local</a:t>
            </a:r>
            <a:r>
              <a:rPr lang="tr-TR" sz="1000" dirty="0"/>
              <a:t> </a:t>
            </a:r>
            <a:r>
              <a:rPr lang="tr-TR" sz="1000" dirty="0" err="1"/>
              <a:t>partisanship</a:t>
            </a:r>
            <a:r>
              <a:rPr lang="tr-TR" sz="1000" dirty="0"/>
              <a:t>? Elite </a:t>
            </a:r>
            <a:r>
              <a:rPr lang="tr-TR" sz="1000" dirty="0" err="1"/>
              <a:t>cues</a:t>
            </a:r>
            <a:r>
              <a:rPr lang="tr-TR" sz="1000" dirty="0"/>
              <a:t>, </a:t>
            </a:r>
            <a:r>
              <a:rPr lang="tr-TR" sz="1000" dirty="0" err="1"/>
              <a:t>community</a:t>
            </a:r>
            <a:r>
              <a:rPr lang="tr-TR" sz="1000" dirty="0"/>
              <a:t> </a:t>
            </a:r>
            <a:r>
              <a:rPr lang="tr-TR" sz="1000" dirty="0" err="1"/>
              <a:t>identity</a:t>
            </a:r>
            <a:r>
              <a:rPr lang="tr-TR" sz="1000" dirty="0"/>
              <a:t>,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support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clean</a:t>
            </a:r>
            <a:r>
              <a:rPr lang="tr-TR" sz="1000" dirty="0"/>
              <a:t> </a:t>
            </a:r>
            <a:r>
              <a:rPr lang="tr-TR" sz="1000" dirty="0" err="1"/>
              <a:t>power</a:t>
            </a:r>
            <a:r>
              <a:rPr lang="tr-TR" sz="1000" dirty="0"/>
              <a:t> in </a:t>
            </a:r>
            <a:r>
              <a:rPr lang="tr-TR" sz="1000" dirty="0" err="1"/>
              <a:t>the</a:t>
            </a:r>
            <a:r>
              <a:rPr lang="tr-TR" sz="1000" dirty="0"/>
              <a:t> United </a:t>
            </a:r>
            <a:r>
              <a:rPr lang="tr-TR" sz="1000" dirty="0" err="1"/>
              <a:t>States</a:t>
            </a:r>
            <a:r>
              <a:rPr lang="tr-TR" sz="1000" dirty="0"/>
              <a:t>. Energy </a:t>
            </a:r>
            <a:r>
              <a:rPr lang="tr-TR" sz="1000" dirty="0" err="1"/>
              <a:t>Res</a:t>
            </a:r>
            <a:r>
              <a:rPr lang="tr-TR" sz="1000" dirty="0"/>
              <a:t> </a:t>
            </a:r>
            <a:r>
              <a:rPr lang="tr-TR" sz="1000" dirty="0" err="1"/>
              <a:t>Soc</a:t>
            </a:r>
            <a:r>
              <a:rPr lang="tr-TR" sz="1000" dirty="0"/>
              <a:t> </a:t>
            </a:r>
            <a:r>
              <a:rPr lang="tr-TR" sz="1000" dirty="0" err="1"/>
              <a:t>Sci</a:t>
            </a:r>
            <a:r>
              <a:rPr lang="tr-TR" sz="1000" dirty="0"/>
              <a:t> [Internet]. 2019. 50(</a:t>
            </a:r>
            <a:r>
              <a:rPr lang="tr-TR" sz="1000" dirty="0" err="1"/>
              <a:t>July</a:t>
            </a:r>
            <a:r>
              <a:rPr lang="tr-TR" sz="1000" dirty="0"/>
              <a:t> 2018):143–50.</a:t>
            </a:r>
          </a:p>
          <a:p>
            <a:pPr marL="0" indent="0">
              <a:buNone/>
            </a:pPr>
            <a:r>
              <a:rPr lang="tr-TR" sz="1000" dirty="0"/>
              <a:t>[14]	</a:t>
            </a:r>
            <a:r>
              <a:rPr lang="tr-TR" sz="1000" dirty="0" err="1"/>
              <a:t>Silva</a:t>
            </a:r>
            <a:r>
              <a:rPr lang="tr-TR" sz="1000" dirty="0"/>
              <a:t> </a:t>
            </a:r>
            <a:r>
              <a:rPr lang="tr-TR" sz="1000" dirty="0" err="1"/>
              <a:t>Herran</a:t>
            </a:r>
            <a:r>
              <a:rPr lang="tr-TR" sz="1000" dirty="0"/>
              <a:t> D, </a:t>
            </a:r>
            <a:r>
              <a:rPr lang="tr-TR" sz="1000" dirty="0" err="1"/>
              <a:t>Fujimori</a:t>
            </a:r>
            <a:r>
              <a:rPr lang="tr-TR" sz="1000" dirty="0"/>
              <a:t> S, </a:t>
            </a:r>
            <a:r>
              <a:rPr lang="tr-TR" sz="1000" dirty="0" err="1"/>
              <a:t>Kainuma</a:t>
            </a:r>
            <a:r>
              <a:rPr lang="tr-TR" sz="1000" dirty="0"/>
              <a:t> M. </a:t>
            </a:r>
            <a:r>
              <a:rPr lang="tr-TR" sz="1000" dirty="0" err="1"/>
              <a:t>Implications</a:t>
            </a:r>
            <a:r>
              <a:rPr lang="tr-TR" sz="1000" dirty="0"/>
              <a:t> of </a:t>
            </a:r>
            <a:r>
              <a:rPr lang="tr-TR" sz="1000" dirty="0" err="1"/>
              <a:t>Japan’s</a:t>
            </a:r>
            <a:r>
              <a:rPr lang="tr-TR" sz="1000" dirty="0"/>
              <a:t> </a:t>
            </a:r>
            <a:r>
              <a:rPr lang="tr-TR" sz="1000" dirty="0" err="1"/>
              <a:t>long</a:t>
            </a:r>
            <a:r>
              <a:rPr lang="tr-TR" sz="1000" dirty="0"/>
              <a:t> </a:t>
            </a:r>
            <a:r>
              <a:rPr lang="tr-TR" sz="1000" dirty="0" err="1"/>
              <a:t>term</a:t>
            </a:r>
            <a:r>
              <a:rPr lang="tr-TR" sz="1000" dirty="0"/>
              <a:t> </a:t>
            </a:r>
            <a:r>
              <a:rPr lang="tr-TR" sz="1000" dirty="0" err="1"/>
              <a:t>climate</a:t>
            </a:r>
            <a:r>
              <a:rPr lang="tr-TR" sz="1000" dirty="0"/>
              <a:t> </a:t>
            </a:r>
            <a:r>
              <a:rPr lang="tr-TR" sz="1000" dirty="0" err="1"/>
              <a:t>mitigation</a:t>
            </a:r>
            <a:r>
              <a:rPr lang="tr-TR" sz="1000" dirty="0"/>
              <a:t> </a:t>
            </a:r>
            <a:r>
              <a:rPr lang="tr-TR" sz="1000" dirty="0" err="1"/>
              <a:t>target</a:t>
            </a:r>
            <a:r>
              <a:rPr lang="tr-TR" sz="1000" dirty="0"/>
              <a:t>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relevance</a:t>
            </a:r>
            <a:r>
              <a:rPr lang="tr-TR" sz="1000" dirty="0"/>
              <a:t> of </a:t>
            </a:r>
            <a:r>
              <a:rPr lang="tr-TR" sz="1000" dirty="0" err="1"/>
              <a:t>uncertain</a:t>
            </a:r>
            <a:r>
              <a:rPr lang="tr-TR" sz="1000" dirty="0"/>
              <a:t> </a:t>
            </a:r>
            <a:r>
              <a:rPr lang="tr-TR" sz="1000" dirty="0" err="1"/>
              <a:t>nuclear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. </a:t>
            </a:r>
            <a:r>
              <a:rPr lang="tr-TR" sz="1000" dirty="0" err="1"/>
              <a:t>Clim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[Internet]. 2019. 19(9):1117–31.</a:t>
            </a:r>
          </a:p>
          <a:p>
            <a:pPr marL="0" indent="0">
              <a:buNone/>
            </a:pPr>
            <a:r>
              <a:rPr lang="tr-TR" sz="1000" dirty="0"/>
              <a:t>[15]	</a:t>
            </a:r>
            <a:r>
              <a:rPr lang="tr-TR" sz="1000" dirty="0" err="1"/>
              <a:t>Sprake</a:t>
            </a:r>
            <a:r>
              <a:rPr lang="tr-TR" sz="1000" dirty="0"/>
              <a:t> D, </a:t>
            </a:r>
            <a:r>
              <a:rPr lang="tr-TR" sz="1000" dirty="0" err="1"/>
              <a:t>Vagapov</a:t>
            </a:r>
            <a:r>
              <a:rPr lang="tr-TR" sz="1000" dirty="0"/>
              <a:t> Y, </a:t>
            </a:r>
            <a:r>
              <a:rPr lang="tr-TR" sz="1000" dirty="0" err="1"/>
              <a:t>Lupin</a:t>
            </a:r>
            <a:r>
              <a:rPr lang="tr-TR" sz="1000" dirty="0"/>
              <a:t> S, </a:t>
            </a:r>
            <a:r>
              <a:rPr lang="tr-TR" sz="1000" dirty="0" err="1"/>
              <a:t>Anuchin</a:t>
            </a:r>
            <a:r>
              <a:rPr lang="tr-TR" sz="1000" dirty="0"/>
              <a:t> A. </a:t>
            </a:r>
            <a:r>
              <a:rPr lang="tr-TR" sz="1000" dirty="0" err="1"/>
              <a:t>Housing</a:t>
            </a:r>
            <a:r>
              <a:rPr lang="tr-TR" sz="1000" dirty="0"/>
              <a:t> </a:t>
            </a:r>
            <a:r>
              <a:rPr lang="tr-TR" sz="1000" dirty="0" err="1"/>
              <a:t>estate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 </a:t>
            </a:r>
            <a:r>
              <a:rPr lang="tr-TR" sz="1000" dirty="0" err="1"/>
              <a:t>storage</a:t>
            </a:r>
            <a:r>
              <a:rPr lang="tr-TR" sz="1000" dirty="0"/>
              <a:t> </a:t>
            </a:r>
            <a:r>
              <a:rPr lang="tr-TR" sz="1000" dirty="0" err="1"/>
              <a:t>feasibility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a 2050 </a:t>
            </a:r>
            <a:r>
              <a:rPr lang="tr-TR" sz="1000" dirty="0" err="1"/>
              <a:t>scenario</a:t>
            </a:r>
            <a:r>
              <a:rPr lang="tr-TR" sz="1000" dirty="0"/>
              <a:t>. </a:t>
            </a:r>
            <a:r>
              <a:rPr lang="tr-TR" sz="1000" dirty="0" err="1"/>
              <a:t>In</a:t>
            </a:r>
            <a:r>
              <a:rPr lang="tr-TR" sz="1000" dirty="0"/>
              <a:t>: 2017 Internet Technologies </a:t>
            </a:r>
            <a:r>
              <a:rPr lang="tr-TR" sz="1000" dirty="0" err="1"/>
              <a:t>and</a:t>
            </a:r>
            <a:r>
              <a:rPr lang="tr-TR" sz="1000" dirty="0"/>
              <a:t> Applications (ITA) [Internet]. IEEE; 2017 </a:t>
            </a:r>
            <a:r>
              <a:rPr lang="tr-TR" sz="1000" dirty="0" err="1"/>
              <a:t>Sep</a:t>
            </a:r>
            <a:r>
              <a:rPr lang="tr-TR" sz="1000" dirty="0"/>
              <a:t> p. 137–42.</a:t>
            </a:r>
          </a:p>
        </p:txBody>
      </p:sp>
    </p:spTree>
    <p:extLst>
      <p:ext uri="{BB962C8B-B14F-4D97-AF65-F5344CB8AC3E}">
        <p14:creationId xmlns:p14="http://schemas.microsoft.com/office/powerpoint/2010/main" val="83126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1BF794-CE2D-455E-9C0D-327AA5F9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UNFCCC </a:t>
            </a:r>
            <a:r>
              <a:rPr lang="tr-TR" dirty="0" err="1"/>
              <a:t>Timeline</a:t>
            </a:r>
            <a:endParaRPr lang="tr-TR" dirty="0"/>
          </a:p>
        </p:txBody>
      </p:sp>
      <p:graphicFrame>
        <p:nvGraphicFramePr>
          <p:cNvPr id="8" name="İçerik Yer Tutucusu 7">
            <a:extLst>
              <a:ext uri="{FF2B5EF4-FFF2-40B4-BE49-F238E27FC236}">
                <a16:creationId xmlns:a16="http://schemas.microsoft.com/office/drawing/2014/main" id="{340DEFC0-655C-4DAA-82DB-8C9977CBA1F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67432"/>
              </p:ext>
            </p:extLst>
          </p:nvPr>
        </p:nvGraphicFramePr>
        <p:xfrm>
          <a:off x="487680" y="1096963"/>
          <a:ext cx="11374468" cy="5429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Visio" r:id="rId4" imgW="9629806" imgH="7048664" progId="Visio.Drawing.15">
                  <p:embed/>
                </p:oleObj>
              </mc:Choice>
              <mc:Fallback>
                <p:oleObj name="Visio" r:id="rId4" imgW="9629806" imgH="70486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680" y="1096963"/>
                        <a:ext cx="11374468" cy="5429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35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955F989-6C65-4076-A810-5B1AFDA4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Landmark</a:t>
            </a:r>
            <a:r>
              <a:rPr lang="tr-TR" dirty="0"/>
              <a:t> </a:t>
            </a:r>
            <a:r>
              <a:rPr lang="tr-TR" dirty="0" err="1"/>
              <a:t>Agreements</a:t>
            </a:r>
            <a:endParaRPr lang="tr-TR" dirty="0"/>
          </a:p>
        </p:txBody>
      </p:sp>
      <p:sp>
        <p:nvSpPr>
          <p:cNvPr id="9" name="Inhaltsplatzhalter 21">
            <a:extLst>
              <a:ext uri="{FF2B5EF4-FFF2-40B4-BE49-F238E27FC236}">
                <a16:creationId xmlns:a16="http://schemas.microsoft.com/office/drawing/2014/main" id="{62E3FCE0-BEB9-4DB2-8619-1596FC8F7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52" y="996270"/>
            <a:ext cx="10524366" cy="18041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i="1" dirty="0"/>
              <a:t>Transforming our world: the 2030 Agenda for Sustainable Development</a:t>
            </a:r>
            <a:r>
              <a:rPr lang="en-US" dirty="0"/>
              <a:t>” was adopted</a:t>
            </a:r>
            <a:r>
              <a:rPr lang="tr-TR" dirty="0"/>
              <a:t> </a:t>
            </a:r>
            <a:r>
              <a:rPr lang="en-US" dirty="0"/>
              <a:t>at the United Nations Sustainable Development Summit on 25 September 2015.</a:t>
            </a:r>
            <a:r>
              <a:rPr lang="tr-TR" dirty="0"/>
              <a:t> </a:t>
            </a:r>
            <a:r>
              <a:rPr lang="en-US" dirty="0"/>
              <a:t>They comprise 17 </a:t>
            </a:r>
            <a:r>
              <a:rPr lang="en-US" b="1" dirty="0"/>
              <a:t>Sustainable Development Goals </a:t>
            </a:r>
            <a:r>
              <a:rPr lang="en-US" dirty="0"/>
              <a:t>(SDG) and 169 targets,</a:t>
            </a:r>
            <a:r>
              <a:rPr lang="tr-TR" dirty="0"/>
              <a:t> </a:t>
            </a:r>
            <a:r>
              <a:rPr lang="en-US" dirty="0"/>
              <a:t>which are measured with 232 indicators.</a:t>
            </a:r>
            <a:endParaRPr lang="en-GB" dirty="0"/>
          </a:p>
        </p:txBody>
      </p:sp>
      <p:sp>
        <p:nvSpPr>
          <p:cNvPr id="10" name="Rechteck 25">
            <a:extLst>
              <a:ext uri="{FF2B5EF4-FFF2-40B4-BE49-F238E27FC236}">
                <a16:creationId xmlns:a16="http://schemas.microsoft.com/office/drawing/2014/main" id="{0413FC67-6CD0-481B-9A63-5C372501C436}"/>
              </a:ext>
            </a:extLst>
          </p:cNvPr>
          <p:cNvSpPr/>
          <p:nvPr/>
        </p:nvSpPr>
        <p:spPr>
          <a:xfrm>
            <a:off x="2133155" y="4902612"/>
            <a:ext cx="98737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+mj-lt"/>
                <a:ea typeface="Calibri" charset="0"/>
                <a:cs typeface="Calibri" charset="0"/>
              </a:rPr>
              <a:t>The </a:t>
            </a:r>
            <a:r>
              <a:rPr lang="en-US" sz="2400" dirty="0"/>
              <a:t>“</a:t>
            </a:r>
            <a:r>
              <a:rPr lang="en-GB" sz="2200" b="1" i="1">
                <a:latin typeface="+mj-lt"/>
                <a:ea typeface="Calibri" charset="0"/>
                <a:cs typeface="Calibri" charset="0"/>
              </a:rPr>
              <a:t>Paris Agreement</a:t>
            </a:r>
            <a:r>
              <a:rPr lang="en-US" sz="2400"/>
              <a:t>”</a:t>
            </a:r>
            <a:r>
              <a:rPr lang="en-GB" sz="2200" dirty="0">
                <a:latin typeface="+mj-lt"/>
                <a:ea typeface="Calibri" charset="0"/>
                <a:cs typeface="Calibri" charset="0"/>
              </a:rPr>
              <a:t> was negotiated at the 21</a:t>
            </a:r>
            <a:r>
              <a:rPr lang="en-GB" sz="2200" baseline="30000" dirty="0">
                <a:latin typeface="+mj-lt"/>
                <a:ea typeface="Calibri" charset="0"/>
                <a:cs typeface="Calibri" charset="0"/>
              </a:rPr>
              <a:t>st</a:t>
            </a:r>
            <a:r>
              <a:rPr lang="en-GB" sz="2200" dirty="0">
                <a:latin typeface="+mj-lt"/>
                <a:ea typeface="Calibri" charset="0"/>
                <a:cs typeface="Calibri" charset="0"/>
              </a:rPr>
              <a:t> Conference of the Parties (COP21)</a:t>
            </a:r>
            <a:r>
              <a:rPr lang="tr-TR" sz="2200" dirty="0">
                <a:latin typeface="+mj-lt"/>
                <a:ea typeface="Calibri" charset="0"/>
                <a:cs typeface="Calibri" charset="0"/>
              </a:rPr>
              <a:t> </a:t>
            </a:r>
            <a:r>
              <a:rPr lang="en-GB" sz="2200" dirty="0">
                <a:latin typeface="+mj-lt"/>
                <a:ea typeface="Calibri" charset="0"/>
                <a:cs typeface="Calibri" charset="0"/>
              </a:rPr>
              <a:t>of the </a:t>
            </a:r>
            <a:r>
              <a:rPr lang="en-GB" sz="2200" b="1" dirty="0">
                <a:latin typeface="+mj-lt"/>
                <a:ea typeface="Calibri" charset="0"/>
                <a:cs typeface="Calibri" charset="0"/>
              </a:rPr>
              <a:t>UNFCCC</a:t>
            </a:r>
            <a:r>
              <a:rPr lang="en-GB" sz="2200" dirty="0">
                <a:latin typeface="+mj-lt"/>
                <a:ea typeface="Calibri" charset="0"/>
                <a:cs typeface="Calibri" charset="0"/>
              </a:rPr>
              <a:t> in Paris and adopted by consensus on 12 December 2015.</a:t>
            </a:r>
            <a:r>
              <a:rPr lang="tr-TR" sz="2200" dirty="0">
                <a:latin typeface="+mj-lt"/>
                <a:ea typeface="Calibri" charset="0"/>
                <a:cs typeface="Calibri" charset="0"/>
              </a:rPr>
              <a:t> </a:t>
            </a:r>
            <a:r>
              <a:rPr lang="en-GB" sz="2200" dirty="0">
                <a:latin typeface="+mj-lt"/>
                <a:ea typeface="Calibri" charset="0"/>
                <a:cs typeface="Calibri" charset="0"/>
              </a:rPr>
              <a:t>It aims to keep global warming to “well </a:t>
            </a:r>
            <a:r>
              <a:rPr lang="en-GB" sz="2200" dirty="0" err="1">
                <a:latin typeface="+mj-lt"/>
                <a:ea typeface="Calibri" charset="0"/>
                <a:cs typeface="Calibri" charset="0"/>
              </a:rPr>
              <a:t>belo</a:t>
            </a:r>
            <a:r>
              <a:rPr lang="tr-TR" sz="2200" dirty="0">
                <a:latin typeface="+mj-lt"/>
                <a:ea typeface="Calibri" charset="0"/>
                <a:cs typeface="Calibri" charset="0"/>
              </a:rPr>
              <a:t>w</a:t>
            </a:r>
            <a:r>
              <a:rPr lang="en-GB" sz="2200" dirty="0">
                <a:latin typeface="+mj-lt"/>
                <a:ea typeface="Calibri" charset="0"/>
                <a:cs typeface="Calibri" charset="0"/>
              </a:rPr>
              <a:t> 2°C” compared to pre-industrial levels</a:t>
            </a:r>
            <a:r>
              <a:rPr lang="tr-TR" sz="2200" dirty="0">
                <a:latin typeface="+mj-lt"/>
                <a:ea typeface="Calibri" charset="0"/>
                <a:cs typeface="Calibri" charset="0"/>
              </a:rPr>
              <a:t> </a:t>
            </a:r>
            <a:r>
              <a:rPr lang="en-GB" sz="2200" dirty="0">
                <a:latin typeface="+mj-lt"/>
                <a:ea typeface="Calibri" charset="0"/>
                <a:cs typeface="Calibri" charset="0"/>
              </a:rPr>
              <a:t>while also to "pursue efforts to" limit the temperature</a:t>
            </a:r>
            <a:r>
              <a:rPr lang="tr-TR" sz="2200" dirty="0">
                <a:latin typeface="+mj-lt"/>
                <a:ea typeface="Calibri" charset="0"/>
                <a:cs typeface="Calibri" charset="0"/>
              </a:rPr>
              <a:t> </a:t>
            </a:r>
            <a:r>
              <a:rPr lang="en-GB" sz="2200" dirty="0">
                <a:latin typeface="+mj-lt"/>
                <a:ea typeface="Calibri" charset="0"/>
                <a:cs typeface="Calibri" charset="0"/>
              </a:rPr>
              <a:t>increase to 1.5 °C.</a:t>
            </a:r>
          </a:p>
        </p:txBody>
      </p:sp>
      <p:pic>
        <p:nvPicPr>
          <p:cNvPr id="11" name="Grafik 7">
            <a:extLst>
              <a:ext uri="{FF2B5EF4-FFF2-40B4-BE49-F238E27FC236}">
                <a16:creationId xmlns:a16="http://schemas.microsoft.com/office/drawing/2014/main" id="{49A9CABC-F338-44CA-AC53-FBE72713E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1" b="13254"/>
          <a:stretch/>
        </p:blipFill>
        <p:spPr>
          <a:xfrm>
            <a:off x="6640419" y="2526348"/>
            <a:ext cx="5138471" cy="2376264"/>
          </a:xfrm>
          <a:prstGeom prst="rect">
            <a:avLst/>
          </a:prstGeom>
        </p:spPr>
      </p:pic>
      <p:pic>
        <p:nvPicPr>
          <p:cNvPr id="12" name="Grafik 9">
            <a:extLst>
              <a:ext uri="{FF2B5EF4-FFF2-40B4-BE49-F238E27FC236}">
                <a16:creationId xmlns:a16="http://schemas.microsoft.com/office/drawing/2014/main" id="{612D0616-6396-4CFE-94E4-D72E4E3A5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52" y="2943338"/>
            <a:ext cx="5176584" cy="971324"/>
          </a:xfrm>
          <a:prstGeom prst="rect">
            <a:avLst/>
          </a:prstGeom>
        </p:spPr>
      </p:pic>
      <p:pic>
        <p:nvPicPr>
          <p:cNvPr id="13" name="Grafik 11">
            <a:extLst>
              <a:ext uri="{FF2B5EF4-FFF2-40B4-BE49-F238E27FC236}">
                <a16:creationId xmlns:a16="http://schemas.microsoft.com/office/drawing/2014/main" id="{97871300-2406-4260-9941-31859903D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3870623"/>
            <a:ext cx="1509762" cy="20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85A7B54-052E-401A-AA85-6BB9145D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Paris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Agreement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0021FAB-5DF8-4B00-8793-E319C641A8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05153" y="1555710"/>
            <a:ext cx="9381693" cy="4647104"/>
          </a:xfrm>
          <a:prstGeom prst="rect">
            <a:avLst/>
          </a:prstGeom>
        </p:spPr>
      </p:pic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3B6A10BB-ED0B-4F9E-AE1D-671EE130F1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60326" y="1083087"/>
            <a:ext cx="9871346" cy="55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6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B2972A4-2DB2-449E-B767-D19F5E68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Emission</a:t>
            </a:r>
            <a:r>
              <a:rPr lang="tr-TR" dirty="0"/>
              <a:t> </a:t>
            </a:r>
            <a:r>
              <a:rPr lang="tr-TR" dirty="0" err="1"/>
              <a:t>Sources</a:t>
            </a: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2D4C9697-9380-4949-B49D-3F686D87C6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681731"/>
            <a:ext cx="5608320" cy="3494537"/>
          </a:xfrm>
        </p:spPr>
      </p:pic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A9D7EB00-ABBE-4A27-8EA0-3419DD7D6C6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61275764"/>
              </p:ext>
            </p:extLst>
          </p:nvPr>
        </p:nvGraphicFramePr>
        <p:xfrm>
          <a:off x="6405694" y="929483"/>
          <a:ext cx="5298626" cy="499903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86328">
                  <a:extLst>
                    <a:ext uri="{9D8B030D-6E8A-4147-A177-3AD203B41FA5}">
                      <a16:colId xmlns:a16="http://schemas.microsoft.com/office/drawing/2014/main" val="2822194731"/>
                    </a:ext>
                  </a:extLst>
                </a:gridCol>
                <a:gridCol w="3512298">
                  <a:extLst>
                    <a:ext uri="{9D8B030D-6E8A-4147-A177-3AD203B41FA5}">
                      <a16:colId xmlns:a16="http://schemas.microsoft.com/office/drawing/2014/main" val="1166481541"/>
                    </a:ext>
                  </a:extLst>
                </a:gridCol>
              </a:tblGrid>
              <a:tr h="294714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Sources </a:t>
                      </a:r>
                      <a:endParaRPr lang="tr-TR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 dirty="0" err="1">
                          <a:effectLst/>
                        </a:rPr>
                        <a:t>Activities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166710"/>
                  </a:ext>
                </a:extLst>
              </a:tr>
              <a:tr h="1149188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Energy Supply 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Electricity and centralized heat generation, resource extraction, and grid base transmission/distribution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7702319"/>
                  </a:ext>
                </a:extLst>
              </a:tr>
              <a:tr h="864363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Industry 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Production of metals, pulp and paper, cement, and chemicals; petroleum refining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0041781"/>
                  </a:ext>
                </a:extLst>
              </a:tr>
              <a:tr h="579539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Forestry 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Deforestation, decomposition of biomass that remains after logging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640792"/>
                  </a:ext>
                </a:extLst>
              </a:tr>
              <a:tr h="294714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Agriculture 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Crop and livestock production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6000717"/>
                  </a:ext>
                </a:extLst>
              </a:tr>
              <a:tr h="579539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Transport 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Travel by car, freight truck, plane, train, or ship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2900924"/>
                  </a:ext>
                </a:extLst>
              </a:tr>
              <a:tr h="942261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Residential and Commercial Buildings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Heating, cooling, and electricity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8643764"/>
                  </a:ext>
                </a:extLst>
              </a:tr>
              <a:tr h="294714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>
                          <a:effectLst/>
                        </a:rPr>
                        <a:t>Waste 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 dirty="0" err="1">
                          <a:effectLst/>
                        </a:rPr>
                        <a:t>Landfills</a:t>
                      </a:r>
                      <a:r>
                        <a:rPr lang="tr-TR" sz="1800" u="none" strike="noStrike" dirty="0">
                          <a:effectLst/>
                        </a:rPr>
                        <a:t>, </a:t>
                      </a:r>
                      <a:r>
                        <a:rPr lang="tr-TR" sz="1800" u="none" strike="noStrike" dirty="0" err="1">
                          <a:effectLst/>
                        </a:rPr>
                        <a:t>incineration</a:t>
                      </a:r>
                      <a:r>
                        <a:rPr lang="tr-TR" sz="1800" u="none" strike="noStrike" dirty="0">
                          <a:effectLst/>
                        </a:rPr>
                        <a:t>, </a:t>
                      </a:r>
                      <a:r>
                        <a:rPr lang="tr-TR" sz="1800" u="none" strike="noStrike" dirty="0" err="1">
                          <a:effectLst/>
                        </a:rPr>
                        <a:t>wastewater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97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98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B11E3F-C776-4193-85A0-762ABCE1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Greenhouse</a:t>
            </a:r>
            <a:r>
              <a:rPr lang="tr-TR" dirty="0"/>
              <a:t> </a:t>
            </a:r>
            <a:r>
              <a:rPr lang="tr-TR" dirty="0" err="1"/>
              <a:t>Gases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60FE57A-F382-43C1-9D11-16E31C87E6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7363" y="1571657"/>
            <a:ext cx="5486400" cy="4535424"/>
          </a:xfrm>
          <a:prstGeom prst="rect">
            <a:avLst/>
          </a:prstGeom>
        </p:spPr>
      </p:pic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CB81EEFA-746D-484C-B3F9-4D4A94E4DAB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91101117"/>
              </p:ext>
            </p:extLst>
          </p:nvPr>
        </p:nvGraphicFramePr>
        <p:xfrm>
          <a:off x="6578710" y="1778104"/>
          <a:ext cx="5125610" cy="330179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154013">
                  <a:extLst>
                    <a:ext uri="{9D8B030D-6E8A-4147-A177-3AD203B41FA5}">
                      <a16:colId xmlns:a16="http://schemas.microsoft.com/office/drawing/2014/main" val="2706264923"/>
                    </a:ext>
                  </a:extLst>
                </a:gridCol>
                <a:gridCol w="1971597">
                  <a:extLst>
                    <a:ext uri="{9D8B030D-6E8A-4147-A177-3AD203B41FA5}">
                      <a16:colId xmlns:a16="http://schemas.microsoft.com/office/drawing/2014/main" val="175646631"/>
                    </a:ext>
                  </a:extLst>
                </a:gridCol>
              </a:tblGrid>
              <a:tr h="257970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</a:t>
                      </a:r>
                      <a:r>
                        <a:rPr lang="tr-TR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Warming</a:t>
                      </a:r>
                      <a:r>
                        <a:rPr lang="tr-T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Potential</a:t>
                      </a:r>
                      <a:endParaRPr lang="tr-TR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100-yr </a:t>
                      </a:r>
                      <a:r>
                        <a:rPr lang="tr-TR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period</a:t>
                      </a:r>
                      <a:endParaRPr lang="tr-TR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9102740"/>
                  </a:ext>
                </a:extLst>
              </a:tr>
              <a:tr h="502991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 dirty="0" err="1">
                          <a:effectLst/>
                        </a:rPr>
                        <a:t>Carbon</a:t>
                      </a:r>
                      <a:r>
                        <a:rPr lang="tr-TR" sz="1800" u="none" strike="noStrike" dirty="0">
                          <a:effectLst/>
                        </a:rPr>
                        <a:t> </a:t>
                      </a:r>
                      <a:r>
                        <a:rPr lang="tr-TR" sz="1800" u="none" strike="noStrike" dirty="0" err="1">
                          <a:effectLst/>
                        </a:rPr>
                        <a:t>Dioxide</a:t>
                      </a:r>
                      <a:r>
                        <a:rPr lang="tr-TR" sz="1800" u="none" strike="noStrike" dirty="0">
                          <a:effectLst/>
                        </a:rPr>
                        <a:t> 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u="none" strike="noStrike">
                          <a:effectLst/>
                        </a:rPr>
                        <a:t>1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6063524"/>
                  </a:ext>
                </a:extLst>
              </a:tr>
              <a:tr h="502991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Methane 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u="none" strike="noStrike">
                          <a:effectLst/>
                        </a:rPr>
                        <a:t>25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3553669"/>
                  </a:ext>
                </a:extLst>
              </a:tr>
              <a:tr h="502991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Nitrous Oxide 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u="none" strike="noStrike">
                          <a:effectLst/>
                        </a:rPr>
                        <a:t>298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5287469"/>
                  </a:ext>
                </a:extLst>
              </a:tr>
              <a:tr h="502991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Hydrofluorocarbons 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u="none" strike="noStrike">
                          <a:effectLst/>
                        </a:rPr>
                        <a:t>124 – 14,800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9167296"/>
                  </a:ext>
                </a:extLst>
              </a:tr>
              <a:tr h="502991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Perfluorocarbons 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u="none" strike="noStrike">
                          <a:effectLst/>
                        </a:rPr>
                        <a:t>7,390 – 12,200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0887905"/>
                  </a:ext>
                </a:extLst>
              </a:tr>
              <a:tr h="502991">
                <a:tc>
                  <a:txBody>
                    <a:bodyPr/>
                    <a:lstStyle/>
                    <a:p>
                      <a:pPr algn="l" rtl="0" fontAlgn="ctr"/>
                      <a:r>
                        <a:rPr lang="tr-TR" sz="1800" u="none" strike="noStrike">
                          <a:effectLst/>
                        </a:rPr>
                        <a:t>Sulfur Hexafluoride 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u="none" strike="noStrike" dirty="0">
                          <a:effectLst/>
                        </a:rPr>
                        <a:t>22,800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0767035"/>
                  </a:ext>
                </a:extLst>
              </a:tr>
            </a:tbl>
          </a:graphicData>
        </a:graphic>
      </p:graphicFrame>
      <p:pic>
        <p:nvPicPr>
          <p:cNvPr id="7" name="Resim 6">
            <a:extLst>
              <a:ext uri="{FF2B5EF4-FFF2-40B4-BE49-F238E27FC236}">
                <a16:creationId xmlns:a16="http://schemas.microsoft.com/office/drawing/2014/main" id="{57753995-435D-41E7-86F0-F4EF872B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" y="1571657"/>
            <a:ext cx="5486401" cy="4535425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5024200-B01F-4C1C-94E5-3ED9C21EA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648" y="1571657"/>
            <a:ext cx="5696229" cy="528634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6282EEC-3524-4ADB-AE30-59BF3F361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239" y="1523293"/>
            <a:ext cx="5906527" cy="528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6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9F6955E-9FF7-4C63-B6A1-05F68CFF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Kyoto Protocol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53621E9A-E15B-4881-9279-C905235C3F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8777" y="1562314"/>
            <a:ext cx="4877223" cy="4554107"/>
          </a:xfrm>
          <a:prstGeom prst="rect">
            <a:avLst/>
          </a:prstGeom>
        </p:spPr>
      </p:pic>
      <p:pic>
        <p:nvPicPr>
          <p:cNvPr id="5" name="Grafik Yer Tutucusu 3">
            <a:extLst>
              <a:ext uri="{FF2B5EF4-FFF2-40B4-BE49-F238E27FC236}">
                <a16:creationId xmlns:a16="http://schemas.microsoft.com/office/drawing/2014/main" id="{95074049-9A87-4CEE-BF07-83BE8D4976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0371" y="1998217"/>
            <a:ext cx="4682134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1584"/>
      </p:ext>
    </p:extLst>
  </p:cSld>
  <p:clrMapOvr>
    <a:masterClrMapping/>
  </p:clrMapOvr>
</p:sld>
</file>

<file path=ppt/theme/theme1.xml><?xml version="1.0" encoding="utf-8"?>
<a:theme xmlns:a="http://schemas.openxmlformats.org/drawingml/2006/main" name="ETKB">
  <a:themeElements>
    <a:clrScheme name="Custom 14">
      <a:dk1>
        <a:srgbClr val="000000"/>
      </a:dk1>
      <a:lt1>
        <a:srgbClr val="FFFFFF"/>
      </a:lt1>
      <a:dk2>
        <a:srgbClr val="0000CC"/>
      </a:dk2>
      <a:lt2>
        <a:srgbClr val="B2B2B2"/>
      </a:lt2>
      <a:accent1>
        <a:srgbClr val="006699"/>
      </a:accent1>
      <a:accent2>
        <a:srgbClr val="A50021"/>
      </a:accent2>
      <a:accent3>
        <a:srgbClr val="33CC33"/>
      </a:accent3>
      <a:accent4>
        <a:srgbClr val="FF9933"/>
      </a:accent4>
      <a:accent5>
        <a:srgbClr val="9933FF"/>
      </a:accent5>
      <a:accent6>
        <a:srgbClr val="FFFF00"/>
      </a:accent6>
      <a:hlink>
        <a:srgbClr val="0000FF"/>
      </a:hlink>
      <a:folHlink>
        <a:srgbClr val="FF00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TKB" id="{C0253A87-15AE-4E2E-971F-9FC016CD33A9}" vid="{8EC7D9B9-03C8-4F14-962C-C693A675A2F7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ETKB</Template>
  <TotalTime>2667</TotalTime>
  <Words>6098</Words>
  <Application>Microsoft Office PowerPoint</Application>
  <PresentationFormat>Geniş ekran</PresentationFormat>
  <Paragraphs>434</Paragraphs>
  <Slides>32</Slides>
  <Notes>25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7" baseType="lpstr">
      <vt:lpstr>Arial</vt:lpstr>
      <vt:lpstr>Calibri</vt:lpstr>
      <vt:lpstr>Times New Roman</vt:lpstr>
      <vt:lpstr>ETKB</vt:lpstr>
      <vt:lpstr>Visio</vt:lpstr>
      <vt:lpstr>Energy and Climate Strategies</vt:lpstr>
      <vt:lpstr>Climate Change Impacts</vt:lpstr>
      <vt:lpstr>Greenhouse Effect</vt:lpstr>
      <vt:lpstr>UNFCCC Timeline</vt:lpstr>
      <vt:lpstr>Landmark Agreements</vt:lpstr>
      <vt:lpstr>Paris Climate Agreement</vt:lpstr>
      <vt:lpstr>Emission Sources</vt:lpstr>
      <vt:lpstr>Greenhouse Gases</vt:lpstr>
      <vt:lpstr>Kyoto Protocol</vt:lpstr>
      <vt:lpstr>IPCC AR5 WGIII Mitigation of Climate Change</vt:lpstr>
      <vt:lpstr>IPCC AR5 WGIII Mitigation of Climate Change</vt:lpstr>
      <vt:lpstr>Energy Policy</vt:lpstr>
      <vt:lpstr>IPCC SR15 Global Warming of 1.5oC</vt:lpstr>
      <vt:lpstr>Energy Crises in the European Union</vt:lpstr>
      <vt:lpstr>Renewable Energy</vt:lpstr>
      <vt:lpstr>NDC Targets</vt:lpstr>
      <vt:lpstr>NDCs of Major Emitters – European Union</vt:lpstr>
      <vt:lpstr>NDCs of Major Emitters – China</vt:lpstr>
      <vt:lpstr>NDCs of Major Emitters – India</vt:lpstr>
      <vt:lpstr>NDCs of Major Emitters – Brazil</vt:lpstr>
      <vt:lpstr>NDCs of Major Emitters – United States</vt:lpstr>
      <vt:lpstr>NDCs of Major Emitters – Japan</vt:lpstr>
      <vt:lpstr>Electrical Energy Storage</vt:lpstr>
      <vt:lpstr>Pumped hydropower storage (PHS)</vt:lpstr>
      <vt:lpstr>Compressed air energy storage (CAES)</vt:lpstr>
      <vt:lpstr>Flywheels</vt:lpstr>
      <vt:lpstr>Electrochemical batteries</vt:lpstr>
      <vt:lpstr>Superconducting magnetic energy storage (SMES)</vt:lpstr>
      <vt:lpstr>Supercapacitor energy storage (SCES)</vt:lpstr>
      <vt:lpstr>Hydrogen energy storage (Power-to-Gas)</vt:lpstr>
      <vt:lpstr>Quiz #2 (Take home)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Enerji Arz Stratejilerinin ve Genel Çevresel Etkilerinin Modellenmesi (MESSAGE)</dc:title>
  <dc:creator>Görkem Güngör</dc:creator>
  <cp:lastModifiedBy>Görkem Güngör</cp:lastModifiedBy>
  <cp:revision>378</cp:revision>
  <dcterms:created xsi:type="dcterms:W3CDTF">2021-08-19T05:48:26Z</dcterms:created>
  <dcterms:modified xsi:type="dcterms:W3CDTF">2022-10-19T12:44:58Z</dcterms:modified>
</cp:coreProperties>
</file>